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5"/>
  </p:notesMasterIdLst>
  <p:sldIdLst>
    <p:sldId id="322" r:id="rId2"/>
    <p:sldId id="337" r:id="rId3"/>
    <p:sldId id="338" r:id="rId4"/>
    <p:sldId id="336" r:id="rId5"/>
    <p:sldId id="339" r:id="rId6"/>
    <p:sldId id="340" r:id="rId7"/>
    <p:sldId id="341" r:id="rId8"/>
    <p:sldId id="353" r:id="rId9"/>
    <p:sldId id="324" r:id="rId10"/>
    <p:sldId id="300" r:id="rId11"/>
    <p:sldId id="266" r:id="rId12"/>
    <p:sldId id="299" r:id="rId13"/>
    <p:sldId id="302" r:id="rId14"/>
    <p:sldId id="280" r:id="rId15"/>
    <p:sldId id="282" r:id="rId16"/>
    <p:sldId id="327" r:id="rId17"/>
    <p:sldId id="326" r:id="rId18"/>
    <p:sldId id="283" r:id="rId19"/>
    <p:sldId id="342" r:id="rId20"/>
    <p:sldId id="354" r:id="rId21"/>
    <p:sldId id="343" r:id="rId22"/>
    <p:sldId id="344" r:id="rId23"/>
    <p:sldId id="345" r:id="rId24"/>
    <p:sldId id="346" r:id="rId25"/>
    <p:sldId id="347" r:id="rId26"/>
    <p:sldId id="348" r:id="rId27"/>
    <p:sldId id="349" r:id="rId28"/>
    <p:sldId id="350" r:id="rId29"/>
    <p:sldId id="351" r:id="rId30"/>
    <p:sldId id="352" r:id="rId31"/>
    <p:sldId id="284" r:id="rId32"/>
    <p:sldId id="285" r:id="rId33"/>
    <p:sldId id="293" r:id="rId34"/>
    <p:sldId id="309" r:id="rId35"/>
    <p:sldId id="310" r:id="rId36"/>
    <p:sldId id="312" r:id="rId37"/>
    <p:sldId id="317" r:id="rId38"/>
    <p:sldId id="316" r:id="rId39"/>
    <p:sldId id="318" r:id="rId40"/>
    <p:sldId id="319" r:id="rId41"/>
    <p:sldId id="311" r:id="rId42"/>
    <p:sldId id="320" r:id="rId43"/>
    <p:sldId id="333" r:id="rId4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15" autoAdjust="0"/>
    <p:restoredTop sz="86364" autoAdjust="0"/>
  </p:normalViewPr>
  <p:slideViewPr>
    <p:cSldViewPr>
      <p:cViewPr varScale="1">
        <p:scale>
          <a:sx n="68" d="100"/>
          <a:sy n="68" d="100"/>
        </p:scale>
        <p:origin x="-946" y="-77"/>
      </p:cViewPr>
      <p:guideLst>
        <p:guide orient="horz" pos="2160"/>
        <p:guide pos="2880"/>
      </p:guideLst>
    </p:cSldViewPr>
  </p:slideViewPr>
  <p:outlineViewPr>
    <p:cViewPr>
      <p:scale>
        <a:sx n="33" d="100"/>
        <a:sy n="33" d="100"/>
      </p:scale>
      <p:origin x="0" y="-80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8032AE-A6BA-4D24-8265-7483AB714EDF}" type="doc">
      <dgm:prSet loTypeId="urn:microsoft.com/office/officeart/2005/8/layout/hList6" loCatId="list" qsTypeId="urn:microsoft.com/office/officeart/2005/8/quickstyle/simple1#1" qsCatId="simple" csTypeId="urn:microsoft.com/office/officeart/2005/8/colors/colorful1#1" csCatId="colorful" phldr="1"/>
      <dgm:spPr/>
      <dgm:t>
        <a:bodyPr/>
        <a:lstStyle/>
        <a:p>
          <a:endParaRPr lang="es-ES"/>
        </a:p>
      </dgm:t>
    </dgm:pt>
    <dgm:pt modelId="{CCF13A97-D4B8-476C-BDBC-3413906F776E}">
      <dgm:prSet phldrT="[Texto]"/>
      <dgm:spPr/>
      <dgm:t>
        <a:bodyPr/>
        <a:lstStyle/>
        <a:p>
          <a:r>
            <a:rPr lang="es-ES" dirty="0">
              <a:latin typeface="+mj-lt"/>
            </a:rPr>
            <a:t>Políticas sociales:</a:t>
          </a:r>
        </a:p>
      </dgm:t>
    </dgm:pt>
    <dgm:pt modelId="{68241A42-9E23-48E4-A5C0-2B4A3B69F46B}" type="parTrans" cxnId="{B5D8609C-B3E7-465E-A3E9-1DB8D12BB29B}">
      <dgm:prSet/>
      <dgm:spPr/>
      <dgm:t>
        <a:bodyPr/>
        <a:lstStyle/>
        <a:p>
          <a:endParaRPr lang="es-ES">
            <a:latin typeface="+mj-lt"/>
          </a:endParaRPr>
        </a:p>
      </dgm:t>
    </dgm:pt>
    <dgm:pt modelId="{8616D45F-5C15-416C-95AF-6D30BD808E97}" type="sibTrans" cxnId="{B5D8609C-B3E7-465E-A3E9-1DB8D12BB29B}">
      <dgm:prSet/>
      <dgm:spPr/>
      <dgm:t>
        <a:bodyPr/>
        <a:lstStyle/>
        <a:p>
          <a:endParaRPr lang="es-ES">
            <a:latin typeface="+mj-lt"/>
          </a:endParaRPr>
        </a:p>
      </dgm:t>
    </dgm:pt>
    <dgm:pt modelId="{BD82A128-5808-44E3-B71F-1BF058C573C5}">
      <dgm:prSet phldrT="[Texto]"/>
      <dgm:spPr/>
      <dgm:t>
        <a:bodyPr/>
        <a:lstStyle/>
        <a:p>
          <a:r>
            <a:rPr lang="es-ES" dirty="0">
              <a:latin typeface="+mj-lt"/>
            </a:rPr>
            <a:t>Jubilados.</a:t>
          </a:r>
        </a:p>
      </dgm:t>
    </dgm:pt>
    <dgm:pt modelId="{067BDE70-3F7A-4A74-BF14-EEF9FD6AAC5E}" type="parTrans" cxnId="{ECA58BC5-E7AC-4861-B543-5A34EAE94345}">
      <dgm:prSet/>
      <dgm:spPr/>
      <dgm:t>
        <a:bodyPr/>
        <a:lstStyle/>
        <a:p>
          <a:endParaRPr lang="es-ES">
            <a:latin typeface="+mj-lt"/>
          </a:endParaRPr>
        </a:p>
      </dgm:t>
    </dgm:pt>
    <dgm:pt modelId="{E9486756-FB24-44DA-8F14-43D3474A583A}" type="sibTrans" cxnId="{ECA58BC5-E7AC-4861-B543-5A34EAE94345}">
      <dgm:prSet/>
      <dgm:spPr/>
      <dgm:t>
        <a:bodyPr/>
        <a:lstStyle/>
        <a:p>
          <a:endParaRPr lang="es-ES">
            <a:latin typeface="+mj-lt"/>
          </a:endParaRPr>
        </a:p>
      </dgm:t>
    </dgm:pt>
    <dgm:pt modelId="{89527FA7-FB8E-4545-AE9F-263FE9D5754A}">
      <dgm:prSet phldrT="[Texto]"/>
      <dgm:spPr/>
      <dgm:t>
        <a:bodyPr/>
        <a:lstStyle/>
        <a:p>
          <a:r>
            <a:rPr lang="es-ES" dirty="0">
              <a:latin typeface="+mj-lt"/>
            </a:rPr>
            <a:t>Estudiantes.</a:t>
          </a:r>
        </a:p>
      </dgm:t>
    </dgm:pt>
    <dgm:pt modelId="{516D0F8B-0177-4AAD-A4B7-1F46A839260C}" type="parTrans" cxnId="{9201E2E0-6E78-4173-9BF5-C91E8533E10D}">
      <dgm:prSet/>
      <dgm:spPr/>
      <dgm:t>
        <a:bodyPr/>
        <a:lstStyle/>
        <a:p>
          <a:endParaRPr lang="es-ES">
            <a:latin typeface="+mj-lt"/>
          </a:endParaRPr>
        </a:p>
      </dgm:t>
    </dgm:pt>
    <dgm:pt modelId="{ED7FEA56-ECCF-4D37-AB4D-B0A4F4CAA19E}" type="sibTrans" cxnId="{9201E2E0-6E78-4173-9BF5-C91E8533E10D}">
      <dgm:prSet/>
      <dgm:spPr/>
      <dgm:t>
        <a:bodyPr/>
        <a:lstStyle/>
        <a:p>
          <a:endParaRPr lang="es-ES">
            <a:latin typeface="+mj-lt"/>
          </a:endParaRPr>
        </a:p>
      </dgm:t>
    </dgm:pt>
    <dgm:pt modelId="{CAAB938A-8B54-4FD7-B707-B579360ECF44}">
      <dgm:prSet phldrT="[Texto]"/>
      <dgm:spPr/>
      <dgm:t>
        <a:bodyPr/>
        <a:lstStyle/>
        <a:p>
          <a:r>
            <a:rPr lang="es-ES" dirty="0">
              <a:latin typeface="+mj-lt"/>
            </a:rPr>
            <a:t>Líneas deficitarias:</a:t>
          </a:r>
        </a:p>
      </dgm:t>
    </dgm:pt>
    <dgm:pt modelId="{B8CEF177-5FB4-4CF4-B2B0-C8FD0CD74E17}" type="parTrans" cxnId="{B3F444FF-A4A1-46A0-B2FE-F4DA3F1C72A6}">
      <dgm:prSet/>
      <dgm:spPr/>
      <dgm:t>
        <a:bodyPr/>
        <a:lstStyle/>
        <a:p>
          <a:endParaRPr lang="es-ES">
            <a:latin typeface="+mj-lt"/>
          </a:endParaRPr>
        </a:p>
      </dgm:t>
    </dgm:pt>
    <dgm:pt modelId="{331324DF-B9B8-4960-AC89-D940505897B1}" type="sibTrans" cxnId="{B3F444FF-A4A1-46A0-B2FE-F4DA3F1C72A6}">
      <dgm:prSet/>
      <dgm:spPr/>
      <dgm:t>
        <a:bodyPr/>
        <a:lstStyle/>
        <a:p>
          <a:endParaRPr lang="es-ES">
            <a:latin typeface="+mj-lt"/>
          </a:endParaRPr>
        </a:p>
      </dgm:t>
    </dgm:pt>
    <dgm:pt modelId="{ADC517AA-719D-40D4-A755-C923FC5D5298}">
      <dgm:prSet phldrT="[Texto]"/>
      <dgm:spPr/>
      <dgm:t>
        <a:bodyPr/>
        <a:lstStyle/>
        <a:p>
          <a:r>
            <a:rPr lang="es-ES" dirty="0">
              <a:latin typeface="+mj-lt"/>
            </a:rPr>
            <a:t>Barrios periféricos.</a:t>
          </a:r>
        </a:p>
      </dgm:t>
    </dgm:pt>
    <dgm:pt modelId="{E46C1C93-EE4D-4D28-891D-679BA254B14C}" type="parTrans" cxnId="{4D3D49E3-CAB2-48E4-97C9-85F31020DF07}">
      <dgm:prSet/>
      <dgm:spPr/>
      <dgm:t>
        <a:bodyPr/>
        <a:lstStyle/>
        <a:p>
          <a:endParaRPr lang="es-ES">
            <a:latin typeface="+mj-lt"/>
          </a:endParaRPr>
        </a:p>
      </dgm:t>
    </dgm:pt>
    <dgm:pt modelId="{8700C46F-04E5-46FF-97D4-AA43EA0D64F1}" type="sibTrans" cxnId="{4D3D49E3-CAB2-48E4-97C9-85F31020DF07}">
      <dgm:prSet/>
      <dgm:spPr/>
      <dgm:t>
        <a:bodyPr/>
        <a:lstStyle/>
        <a:p>
          <a:endParaRPr lang="es-ES">
            <a:latin typeface="+mj-lt"/>
          </a:endParaRPr>
        </a:p>
      </dgm:t>
    </dgm:pt>
    <dgm:pt modelId="{5E404FE2-D6F0-4075-BBE8-4BAAACE30419}">
      <dgm:prSet phldrT="[Texto]"/>
      <dgm:spPr/>
      <dgm:t>
        <a:bodyPr/>
        <a:lstStyle/>
        <a:p>
          <a:r>
            <a:rPr lang="es-ES" dirty="0">
              <a:latin typeface="+mj-lt"/>
            </a:rPr>
            <a:t>Zonas de baja densidad.</a:t>
          </a:r>
        </a:p>
      </dgm:t>
    </dgm:pt>
    <dgm:pt modelId="{2FEABFF4-50C8-43BD-B7CA-F202903CE4DA}" type="parTrans" cxnId="{9FAD807D-8989-4D80-8D9F-E2B48E5DBF3B}">
      <dgm:prSet/>
      <dgm:spPr/>
      <dgm:t>
        <a:bodyPr/>
        <a:lstStyle/>
        <a:p>
          <a:endParaRPr lang="es-ES">
            <a:latin typeface="+mj-lt"/>
          </a:endParaRPr>
        </a:p>
      </dgm:t>
    </dgm:pt>
    <dgm:pt modelId="{BD4AF545-79E9-4229-A62B-731ED2C2517D}" type="sibTrans" cxnId="{9FAD807D-8989-4D80-8D9F-E2B48E5DBF3B}">
      <dgm:prSet/>
      <dgm:spPr/>
      <dgm:t>
        <a:bodyPr/>
        <a:lstStyle/>
        <a:p>
          <a:endParaRPr lang="es-ES">
            <a:latin typeface="+mj-lt"/>
          </a:endParaRPr>
        </a:p>
      </dgm:t>
    </dgm:pt>
    <dgm:pt modelId="{ED6023A9-F88B-41AA-9ACA-5C332E2484F6}">
      <dgm:prSet phldrT="[Texto]"/>
      <dgm:spPr/>
      <dgm:t>
        <a:bodyPr/>
        <a:lstStyle/>
        <a:p>
          <a:r>
            <a:rPr lang="es-ES" dirty="0">
              <a:latin typeface="+mj-lt"/>
            </a:rPr>
            <a:t>Otras razones:</a:t>
          </a:r>
        </a:p>
      </dgm:t>
    </dgm:pt>
    <dgm:pt modelId="{6D339E4D-E729-4631-8876-9FEAAA2F900F}" type="parTrans" cxnId="{26084FA2-A7B7-4B35-9BA5-0741AB0E93F5}">
      <dgm:prSet/>
      <dgm:spPr/>
      <dgm:t>
        <a:bodyPr/>
        <a:lstStyle/>
        <a:p>
          <a:endParaRPr lang="es-ES">
            <a:latin typeface="+mj-lt"/>
          </a:endParaRPr>
        </a:p>
      </dgm:t>
    </dgm:pt>
    <dgm:pt modelId="{49B3EF36-9D72-4896-9390-5531D5B5499C}" type="sibTrans" cxnId="{26084FA2-A7B7-4B35-9BA5-0741AB0E93F5}">
      <dgm:prSet/>
      <dgm:spPr/>
      <dgm:t>
        <a:bodyPr/>
        <a:lstStyle/>
        <a:p>
          <a:endParaRPr lang="es-ES">
            <a:latin typeface="+mj-lt"/>
          </a:endParaRPr>
        </a:p>
      </dgm:t>
    </dgm:pt>
    <dgm:pt modelId="{0AAA2BDB-5BC1-4C77-A9E0-94CC7D350731}">
      <dgm:prSet phldrT="[Texto]"/>
      <dgm:spPr/>
      <dgm:t>
        <a:bodyPr/>
        <a:lstStyle/>
        <a:p>
          <a:r>
            <a:rPr lang="es-ES" dirty="0">
              <a:latin typeface="+mj-lt"/>
            </a:rPr>
            <a:t>Políticas medioambientales</a:t>
          </a:r>
        </a:p>
      </dgm:t>
    </dgm:pt>
    <dgm:pt modelId="{7E58655F-C1DB-4677-8EA3-EE6BA98E4386}" type="parTrans" cxnId="{5C1A9DED-3C0D-47EF-AFF8-31C4642CCA09}">
      <dgm:prSet/>
      <dgm:spPr/>
      <dgm:t>
        <a:bodyPr/>
        <a:lstStyle/>
        <a:p>
          <a:endParaRPr lang="es-ES">
            <a:latin typeface="+mj-lt"/>
          </a:endParaRPr>
        </a:p>
      </dgm:t>
    </dgm:pt>
    <dgm:pt modelId="{545C11BF-F966-4E62-B43B-DE0A26D273E5}" type="sibTrans" cxnId="{5C1A9DED-3C0D-47EF-AFF8-31C4642CCA09}">
      <dgm:prSet/>
      <dgm:spPr/>
      <dgm:t>
        <a:bodyPr/>
        <a:lstStyle/>
        <a:p>
          <a:endParaRPr lang="es-ES">
            <a:latin typeface="+mj-lt"/>
          </a:endParaRPr>
        </a:p>
      </dgm:t>
    </dgm:pt>
    <dgm:pt modelId="{90FA654D-9FA7-4D26-AACE-FF9AE49DDC57}">
      <dgm:prSet phldrT="[Texto]"/>
      <dgm:spPr/>
      <dgm:t>
        <a:bodyPr/>
        <a:lstStyle/>
        <a:p>
          <a:r>
            <a:rPr lang="es-ES" dirty="0">
              <a:latin typeface="+mj-lt"/>
            </a:rPr>
            <a:t>Otros.</a:t>
          </a:r>
        </a:p>
      </dgm:t>
    </dgm:pt>
    <dgm:pt modelId="{6015E4F8-F990-4401-ACB4-C1E411BF62EA}" type="parTrans" cxnId="{160384A0-A416-4281-A521-934BA5FF98F3}">
      <dgm:prSet/>
      <dgm:spPr/>
      <dgm:t>
        <a:bodyPr/>
        <a:lstStyle/>
        <a:p>
          <a:endParaRPr lang="es-ES">
            <a:latin typeface="+mj-lt"/>
          </a:endParaRPr>
        </a:p>
      </dgm:t>
    </dgm:pt>
    <dgm:pt modelId="{36AA234C-F8A8-465D-B161-35916595AC0C}" type="sibTrans" cxnId="{160384A0-A416-4281-A521-934BA5FF98F3}">
      <dgm:prSet/>
      <dgm:spPr/>
      <dgm:t>
        <a:bodyPr/>
        <a:lstStyle/>
        <a:p>
          <a:endParaRPr lang="es-ES">
            <a:latin typeface="+mj-lt"/>
          </a:endParaRPr>
        </a:p>
      </dgm:t>
    </dgm:pt>
    <dgm:pt modelId="{76B2B971-786F-47B2-8EAA-19AC2DF3A2D5}">
      <dgm:prSet phldrT="[Texto]"/>
      <dgm:spPr/>
      <dgm:t>
        <a:bodyPr/>
        <a:lstStyle/>
        <a:p>
          <a:r>
            <a:rPr lang="es-ES" dirty="0">
              <a:latin typeface="+mj-lt"/>
            </a:rPr>
            <a:t>Discapacitados.</a:t>
          </a:r>
        </a:p>
      </dgm:t>
    </dgm:pt>
    <dgm:pt modelId="{EBFC77B2-6B21-43F0-A41F-188EA03B1538}" type="parTrans" cxnId="{F3428710-EB7A-44A1-9CFA-C7D0A51B7EA3}">
      <dgm:prSet/>
      <dgm:spPr/>
      <dgm:t>
        <a:bodyPr/>
        <a:lstStyle/>
        <a:p>
          <a:endParaRPr lang="es-ES_tradnl">
            <a:latin typeface="+mj-lt"/>
          </a:endParaRPr>
        </a:p>
      </dgm:t>
    </dgm:pt>
    <dgm:pt modelId="{2A314E77-BEFC-42B8-811D-34C4FE081827}" type="sibTrans" cxnId="{F3428710-EB7A-44A1-9CFA-C7D0A51B7EA3}">
      <dgm:prSet/>
      <dgm:spPr/>
      <dgm:t>
        <a:bodyPr/>
        <a:lstStyle/>
        <a:p>
          <a:endParaRPr lang="es-ES_tradnl">
            <a:latin typeface="+mj-lt"/>
          </a:endParaRPr>
        </a:p>
      </dgm:t>
    </dgm:pt>
    <dgm:pt modelId="{770351EF-1928-4285-8390-E38C6DFAB450}">
      <dgm:prSet phldrT="[Texto]"/>
      <dgm:spPr/>
      <dgm:t>
        <a:bodyPr/>
        <a:lstStyle/>
        <a:p>
          <a:r>
            <a:rPr lang="es-ES" dirty="0">
              <a:latin typeface="+mj-lt"/>
            </a:rPr>
            <a:t>Desempleados.</a:t>
          </a:r>
        </a:p>
      </dgm:t>
    </dgm:pt>
    <dgm:pt modelId="{9A1C7E49-3D22-4DC2-9521-84DF691BE0B8}" type="parTrans" cxnId="{C13BA035-37E6-4211-80A5-F1C5562F902C}">
      <dgm:prSet/>
      <dgm:spPr/>
      <dgm:t>
        <a:bodyPr/>
        <a:lstStyle/>
        <a:p>
          <a:endParaRPr lang="es-ES_tradnl">
            <a:latin typeface="+mj-lt"/>
          </a:endParaRPr>
        </a:p>
      </dgm:t>
    </dgm:pt>
    <dgm:pt modelId="{017B69A7-8C80-4202-8894-2458792784A9}" type="sibTrans" cxnId="{C13BA035-37E6-4211-80A5-F1C5562F902C}">
      <dgm:prSet/>
      <dgm:spPr/>
      <dgm:t>
        <a:bodyPr/>
        <a:lstStyle/>
        <a:p>
          <a:endParaRPr lang="es-ES_tradnl">
            <a:latin typeface="+mj-lt"/>
          </a:endParaRPr>
        </a:p>
      </dgm:t>
    </dgm:pt>
    <dgm:pt modelId="{3ED06512-DF86-419B-B1A9-278920A17D93}">
      <dgm:prSet phldrT="[Texto]"/>
      <dgm:spPr/>
      <dgm:t>
        <a:bodyPr/>
        <a:lstStyle/>
        <a:p>
          <a:r>
            <a:rPr lang="es-ES" dirty="0">
              <a:latin typeface="+mj-lt"/>
            </a:rPr>
            <a:t>Otros.</a:t>
          </a:r>
        </a:p>
      </dgm:t>
    </dgm:pt>
    <dgm:pt modelId="{9E7C4F5D-D5A6-4D08-9939-06855730AC37}" type="parTrans" cxnId="{65104920-88DB-4DBF-8823-508DE9D91DCB}">
      <dgm:prSet/>
      <dgm:spPr/>
      <dgm:t>
        <a:bodyPr/>
        <a:lstStyle/>
        <a:p>
          <a:endParaRPr lang="es-ES_tradnl">
            <a:latin typeface="+mj-lt"/>
          </a:endParaRPr>
        </a:p>
      </dgm:t>
    </dgm:pt>
    <dgm:pt modelId="{74CA075C-D0CF-4248-82CD-98286B5900C1}" type="sibTrans" cxnId="{65104920-88DB-4DBF-8823-508DE9D91DCB}">
      <dgm:prSet/>
      <dgm:spPr/>
      <dgm:t>
        <a:bodyPr/>
        <a:lstStyle/>
        <a:p>
          <a:endParaRPr lang="es-ES_tradnl">
            <a:latin typeface="+mj-lt"/>
          </a:endParaRPr>
        </a:p>
      </dgm:t>
    </dgm:pt>
    <dgm:pt modelId="{3410A72C-84C7-4DBB-9962-CBB20223806D}">
      <dgm:prSet phldrT="[Texto]"/>
      <dgm:spPr/>
      <dgm:t>
        <a:bodyPr/>
        <a:lstStyle/>
        <a:p>
          <a:r>
            <a:rPr lang="es-ES" dirty="0">
              <a:latin typeface="+mj-lt"/>
            </a:rPr>
            <a:t>Horarios nocturnos.</a:t>
          </a:r>
        </a:p>
      </dgm:t>
    </dgm:pt>
    <dgm:pt modelId="{EF8E7112-5A66-4962-8C58-0632190978B7}" type="parTrans" cxnId="{E38F168A-832C-4D62-AC62-8BF169AFB20E}">
      <dgm:prSet/>
      <dgm:spPr/>
      <dgm:t>
        <a:bodyPr/>
        <a:lstStyle/>
        <a:p>
          <a:endParaRPr lang="es-ES_tradnl">
            <a:latin typeface="+mj-lt"/>
          </a:endParaRPr>
        </a:p>
      </dgm:t>
    </dgm:pt>
    <dgm:pt modelId="{61C6F074-3876-4E48-870B-18DF195F3CA0}" type="sibTrans" cxnId="{E38F168A-832C-4D62-AC62-8BF169AFB20E}">
      <dgm:prSet/>
      <dgm:spPr/>
      <dgm:t>
        <a:bodyPr/>
        <a:lstStyle/>
        <a:p>
          <a:endParaRPr lang="es-ES_tradnl">
            <a:latin typeface="+mj-lt"/>
          </a:endParaRPr>
        </a:p>
      </dgm:t>
    </dgm:pt>
    <dgm:pt modelId="{267B43A8-7F8D-4BD9-AFD7-79C65A59B6A0}" type="pres">
      <dgm:prSet presAssocID="{708032AE-A6BA-4D24-8265-7483AB714EDF}" presName="Name0" presStyleCnt="0">
        <dgm:presLayoutVars>
          <dgm:dir/>
          <dgm:resizeHandles val="exact"/>
        </dgm:presLayoutVars>
      </dgm:prSet>
      <dgm:spPr/>
      <dgm:t>
        <a:bodyPr/>
        <a:lstStyle/>
        <a:p>
          <a:endParaRPr lang="es-ES"/>
        </a:p>
      </dgm:t>
    </dgm:pt>
    <dgm:pt modelId="{B258635B-1C18-4A92-B3E8-FBC7911016F8}" type="pres">
      <dgm:prSet presAssocID="{CCF13A97-D4B8-476C-BDBC-3413906F776E}" presName="node" presStyleLbl="node1" presStyleIdx="0" presStyleCnt="3">
        <dgm:presLayoutVars>
          <dgm:bulletEnabled val="1"/>
        </dgm:presLayoutVars>
      </dgm:prSet>
      <dgm:spPr/>
      <dgm:t>
        <a:bodyPr/>
        <a:lstStyle/>
        <a:p>
          <a:endParaRPr lang="es-ES"/>
        </a:p>
      </dgm:t>
    </dgm:pt>
    <dgm:pt modelId="{374A308C-6857-4ECD-9F8D-43A7BB519468}" type="pres">
      <dgm:prSet presAssocID="{8616D45F-5C15-416C-95AF-6D30BD808E97}" presName="sibTrans" presStyleCnt="0"/>
      <dgm:spPr/>
    </dgm:pt>
    <dgm:pt modelId="{A70C2845-09B2-495A-8F58-459B9FF9B51F}" type="pres">
      <dgm:prSet presAssocID="{CAAB938A-8B54-4FD7-B707-B579360ECF44}" presName="node" presStyleLbl="node1" presStyleIdx="1" presStyleCnt="3">
        <dgm:presLayoutVars>
          <dgm:bulletEnabled val="1"/>
        </dgm:presLayoutVars>
      </dgm:prSet>
      <dgm:spPr/>
      <dgm:t>
        <a:bodyPr/>
        <a:lstStyle/>
        <a:p>
          <a:endParaRPr lang="es-ES"/>
        </a:p>
      </dgm:t>
    </dgm:pt>
    <dgm:pt modelId="{F554E524-EDD0-4943-867B-91842D69FAAF}" type="pres">
      <dgm:prSet presAssocID="{331324DF-B9B8-4960-AC89-D940505897B1}" presName="sibTrans" presStyleCnt="0"/>
      <dgm:spPr/>
    </dgm:pt>
    <dgm:pt modelId="{362332A8-466E-42C8-AD46-BCD20D759E52}" type="pres">
      <dgm:prSet presAssocID="{ED6023A9-F88B-41AA-9ACA-5C332E2484F6}" presName="node" presStyleLbl="node1" presStyleIdx="2" presStyleCnt="3">
        <dgm:presLayoutVars>
          <dgm:bulletEnabled val="1"/>
        </dgm:presLayoutVars>
      </dgm:prSet>
      <dgm:spPr/>
      <dgm:t>
        <a:bodyPr/>
        <a:lstStyle/>
        <a:p>
          <a:endParaRPr lang="es-ES"/>
        </a:p>
      </dgm:t>
    </dgm:pt>
  </dgm:ptLst>
  <dgm:cxnLst>
    <dgm:cxn modelId="{9201E2E0-6E78-4173-9BF5-C91E8533E10D}" srcId="{CCF13A97-D4B8-476C-BDBC-3413906F776E}" destId="{89527FA7-FB8E-4545-AE9F-263FE9D5754A}" srcOrd="1" destOrd="0" parTransId="{516D0F8B-0177-4AAD-A4B7-1F46A839260C}" sibTransId="{ED7FEA56-ECCF-4D37-AB4D-B0A4F4CAA19E}"/>
    <dgm:cxn modelId="{160384A0-A416-4281-A521-934BA5FF98F3}" srcId="{ED6023A9-F88B-41AA-9ACA-5C332E2484F6}" destId="{90FA654D-9FA7-4D26-AACE-FF9AE49DDC57}" srcOrd="1" destOrd="0" parTransId="{6015E4F8-F990-4401-ACB4-C1E411BF62EA}" sibTransId="{36AA234C-F8A8-465D-B161-35916595AC0C}"/>
    <dgm:cxn modelId="{A732C619-625F-4AF9-BD11-1C654EDF8D79}" type="presOf" srcId="{3410A72C-84C7-4DBB-9962-CBB20223806D}" destId="{A70C2845-09B2-495A-8F58-459B9FF9B51F}" srcOrd="0" destOrd="3" presId="urn:microsoft.com/office/officeart/2005/8/layout/hList6"/>
    <dgm:cxn modelId="{65104920-88DB-4DBF-8823-508DE9D91DCB}" srcId="{CCF13A97-D4B8-476C-BDBC-3413906F776E}" destId="{3ED06512-DF86-419B-B1A9-278920A17D93}" srcOrd="4" destOrd="0" parTransId="{9E7C4F5D-D5A6-4D08-9939-06855730AC37}" sibTransId="{74CA075C-D0CF-4248-82CD-98286B5900C1}"/>
    <dgm:cxn modelId="{E38F168A-832C-4D62-AC62-8BF169AFB20E}" srcId="{CAAB938A-8B54-4FD7-B707-B579360ECF44}" destId="{3410A72C-84C7-4DBB-9962-CBB20223806D}" srcOrd="2" destOrd="0" parTransId="{EF8E7112-5A66-4962-8C58-0632190978B7}" sibTransId="{61C6F074-3876-4E48-870B-18DF195F3CA0}"/>
    <dgm:cxn modelId="{5B049470-DAA6-4E39-A91D-3EC3ACD64386}" type="presOf" srcId="{770351EF-1928-4285-8390-E38C6DFAB450}" destId="{B258635B-1C18-4A92-B3E8-FBC7911016F8}" srcOrd="0" destOrd="4" presId="urn:microsoft.com/office/officeart/2005/8/layout/hList6"/>
    <dgm:cxn modelId="{CF3BB720-3F9F-43C4-B066-FF2297D99AAC}" type="presOf" srcId="{708032AE-A6BA-4D24-8265-7483AB714EDF}" destId="{267B43A8-7F8D-4BD9-AFD7-79C65A59B6A0}" srcOrd="0" destOrd="0" presId="urn:microsoft.com/office/officeart/2005/8/layout/hList6"/>
    <dgm:cxn modelId="{3AFF7128-81B9-4142-8CE9-A4E605BFAF96}" type="presOf" srcId="{ED6023A9-F88B-41AA-9ACA-5C332E2484F6}" destId="{362332A8-466E-42C8-AD46-BCD20D759E52}" srcOrd="0" destOrd="0" presId="urn:microsoft.com/office/officeart/2005/8/layout/hList6"/>
    <dgm:cxn modelId="{00DD1C0B-B364-4DE1-BFB0-1AB6C8F220C9}" type="presOf" srcId="{89527FA7-FB8E-4545-AE9F-263FE9D5754A}" destId="{B258635B-1C18-4A92-B3E8-FBC7911016F8}" srcOrd="0" destOrd="2" presId="urn:microsoft.com/office/officeart/2005/8/layout/hList6"/>
    <dgm:cxn modelId="{F3428710-EB7A-44A1-9CFA-C7D0A51B7EA3}" srcId="{CCF13A97-D4B8-476C-BDBC-3413906F776E}" destId="{76B2B971-786F-47B2-8EAA-19AC2DF3A2D5}" srcOrd="2" destOrd="0" parTransId="{EBFC77B2-6B21-43F0-A41F-188EA03B1538}" sibTransId="{2A314E77-BEFC-42B8-811D-34C4FE081827}"/>
    <dgm:cxn modelId="{4D3D49E3-CAB2-48E4-97C9-85F31020DF07}" srcId="{CAAB938A-8B54-4FD7-B707-B579360ECF44}" destId="{ADC517AA-719D-40D4-A755-C923FC5D5298}" srcOrd="0" destOrd="0" parTransId="{E46C1C93-EE4D-4D28-891D-679BA254B14C}" sibTransId="{8700C46F-04E5-46FF-97D4-AA43EA0D64F1}"/>
    <dgm:cxn modelId="{ECA58BC5-E7AC-4861-B543-5A34EAE94345}" srcId="{CCF13A97-D4B8-476C-BDBC-3413906F776E}" destId="{BD82A128-5808-44E3-B71F-1BF058C573C5}" srcOrd="0" destOrd="0" parTransId="{067BDE70-3F7A-4A74-BF14-EEF9FD6AAC5E}" sibTransId="{E9486756-FB24-44DA-8F14-43D3474A583A}"/>
    <dgm:cxn modelId="{9FAD807D-8989-4D80-8D9F-E2B48E5DBF3B}" srcId="{CAAB938A-8B54-4FD7-B707-B579360ECF44}" destId="{5E404FE2-D6F0-4075-BBE8-4BAAACE30419}" srcOrd="1" destOrd="0" parTransId="{2FEABFF4-50C8-43BD-B7CA-F202903CE4DA}" sibTransId="{BD4AF545-79E9-4229-A62B-731ED2C2517D}"/>
    <dgm:cxn modelId="{9A3E0B5E-BF1B-41FE-9132-6A6D104AE73F}" type="presOf" srcId="{CCF13A97-D4B8-476C-BDBC-3413906F776E}" destId="{B258635B-1C18-4A92-B3E8-FBC7911016F8}" srcOrd="0" destOrd="0" presId="urn:microsoft.com/office/officeart/2005/8/layout/hList6"/>
    <dgm:cxn modelId="{D5414E97-10C7-4F68-9902-B8D15661BEAB}" type="presOf" srcId="{BD82A128-5808-44E3-B71F-1BF058C573C5}" destId="{B258635B-1C18-4A92-B3E8-FBC7911016F8}" srcOrd="0" destOrd="1" presId="urn:microsoft.com/office/officeart/2005/8/layout/hList6"/>
    <dgm:cxn modelId="{5C1A9DED-3C0D-47EF-AFF8-31C4642CCA09}" srcId="{ED6023A9-F88B-41AA-9ACA-5C332E2484F6}" destId="{0AAA2BDB-5BC1-4C77-A9E0-94CC7D350731}" srcOrd="0" destOrd="0" parTransId="{7E58655F-C1DB-4677-8EA3-EE6BA98E4386}" sibTransId="{545C11BF-F966-4E62-B43B-DE0A26D273E5}"/>
    <dgm:cxn modelId="{D8FE034E-E9BA-4110-AE9F-4E643432E9A7}" type="presOf" srcId="{CAAB938A-8B54-4FD7-B707-B579360ECF44}" destId="{A70C2845-09B2-495A-8F58-459B9FF9B51F}" srcOrd="0" destOrd="0" presId="urn:microsoft.com/office/officeart/2005/8/layout/hList6"/>
    <dgm:cxn modelId="{C13BA035-37E6-4211-80A5-F1C5562F902C}" srcId="{CCF13A97-D4B8-476C-BDBC-3413906F776E}" destId="{770351EF-1928-4285-8390-E38C6DFAB450}" srcOrd="3" destOrd="0" parTransId="{9A1C7E49-3D22-4DC2-9521-84DF691BE0B8}" sibTransId="{017B69A7-8C80-4202-8894-2458792784A9}"/>
    <dgm:cxn modelId="{26084FA2-A7B7-4B35-9BA5-0741AB0E93F5}" srcId="{708032AE-A6BA-4D24-8265-7483AB714EDF}" destId="{ED6023A9-F88B-41AA-9ACA-5C332E2484F6}" srcOrd="2" destOrd="0" parTransId="{6D339E4D-E729-4631-8876-9FEAAA2F900F}" sibTransId="{49B3EF36-9D72-4896-9390-5531D5B5499C}"/>
    <dgm:cxn modelId="{9B774299-C6A5-4834-B126-12C0611159E3}" type="presOf" srcId="{90FA654D-9FA7-4D26-AACE-FF9AE49DDC57}" destId="{362332A8-466E-42C8-AD46-BCD20D759E52}" srcOrd="0" destOrd="2" presId="urn:microsoft.com/office/officeart/2005/8/layout/hList6"/>
    <dgm:cxn modelId="{62066838-89AB-41D1-BC09-3E79B3D3A176}" type="presOf" srcId="{76B2B971-786F-47B2-8EAA-19AC2DF3A2D5}" destId="{B258635B-1C18-4A92-B3E8-FBC7911016F8}" srcOrd="0" destOrd="3" presId="urn:microsoft.com/office/officeart/2005/8/layout/hList6"/>
    <dgm:cxn modelId="{B5D8609C-B3E7-465E-A3E9-1DB8D12BB29B}" srcId="{708032AE-A6BA-4D24-8265-7483AB714EDF}" destId="{CCF13A97-D4B8-476C-BDBC-3413906F776E}" srcOrd="0" destOrd="0" parTransId="{68241A42-9E23-48E4-A5C0-2B4A3B69F46B}" sibTransId="{8616D45F-5C15-416C-95AF-6D30BD808E97}"/>
    <dgm:cxn modelId="{B3F444FF-A4A1-46A0-B2FE-F4DA3F1C72A6}" srcId="{708032AE-A6BA-4D24-8265-7483AB714EDF}" destId="{CAAB938A-8B54-4FD7-B707-B579360ECF44}" srcOrd="1" destOrd="0" parTransId="{B8CEF177-5FB4-4CF4-B2B0-C8FD0CD74E17}" sibTransId="{331324DF-B9B8-4960-AC89-D940505897B1}"/>
    <dgm:cxn modelId="{2C1419EC-279A-41FD-B8AB-379D6B6EE6E7}" type="presOf" srcId="{5E404FE2-D6F0-4075-BBE8-4BAAACE30419}" destId="{A70C2845-09B2-495A-8F58-459B9FF9B51F}" srcOrd="0" destOrd="2" presId="urn:microsoft.com/office/officeart/2005/8/layout/hList6"/>
    <dgm:cxn modelId="{2E030016-BD6E-4459-8531-4850FB376811}" type="presOf" srcId="{3ED06512-DF86-419B-B1A9-278920A17D93}" destId="{B258635B-1C18-4A92-B3E8-FBC7911016F8}" srcOrd="0" destOrd="5" presId="urn:microsoft.com/office/officeart/2005/8/layout/hList6"/>
    <dgm:cxn modelId="{6527AE29-AE72-4273-BF0E-40EEC8CED4EF}" type="presOf" srcId="{0AAA2BDB-5BC1-4C77-A9E0-94CC7D350731}" destId="{362332A8-466E-42C8-AD46-BCD20D759E52}" srcOrd="0" destOrd="1" presId="urn:microsoft.com/office/officeart/2005/8/layout/hList6"/>
    <dgm:cxn modelId="{2890A057-DC54-4AB5-81D0-59D821EA1B1E}" type="presOf" srcId="{ADC517AA-719D-40D4-A755-C923FC5D5298}" destId="{A70C2845-09B2-495A-8F58-459B9FF9B51F}" srcOrd="0" destOrd="1" presId="urn:microsoft.com/office/officeart/2005/8/layout/hList6"/>
    <dgm:cxn modelId="{D3C2E54E-7E1F-4261-92DB-82230E725771}" type="presParOf" srcId="{267B43A8-7F8D-4BD9-AFD7-79C65A59B6A0}" destId="{B258635B-1C18-4A92-B3E8-FBC7911016F8}" srcOrd="0" destOrd="0" presId="urn:microsoft.com/office/officeart/2005/8/layout/hList6"/>
    <dgm:cxn modelId="{837BF5F8-7F95-4929-AD02-DD163C96659B}" type="presParOf" srcId="{267B43A8-7F8D-4BD9-AFD7-79C65A59B6A0}" destId="{374A308C-6857-4ECD-9F8D-43A7BB519468}" srcOrd="1" destOrd="0" presId="urn:microsoft.com/office/officeart/2005/8/layout/hList6"/>
    <dgm:cxn modelId="{8FEA5F88-76C1-4DDD-8814-13AF864E0917}" type="presParOf" srcId="{267B43A8-7F8D-4BD9-AFD7-79C65A59B6A0}" destId="{A70C2845-09B2-495A-8F58-459B9FF9B51F}" srcOrd="2" destOrd="0" presId="urn:microsoft.com/office/officeart/2005/8/layout/hList6"/>
    <dgm:cxn modelId="{CB26CB82-DC98-40F5-A5B5-180B2BD97E34}" type="presParOf" srcId="{267B43A8-7F8D-4BD9-AFD7-79C65A59B6A0}" destId="{F554E524-EDD0-4943-867B-91842D69FAAF}" srcOrd="3" destOrd="0" presId="urn:microsoft.com/office/officeart/2005/8/layout/hList6"/>
    <dgm:cxn modelId="{A2C2BC57-8BDE-44A9-80FD-713127E3EAC8}" type="presParOf" srcId="{267B43A8-7F8D-4BD9-AFD7-79C65A59B6A0}" destId="{362332A8-466E-42C8-AD46-BCD20D759E52}"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58635B-1C18-4A92-B3E8-FBC7911016F8}">
      <dsp:nvSpPr>
        <dsp:cNvPr id="0" name=""/>
        <dsp:cNvSpPr/>
      </dsp:nvSpPr>
      <dsp:spPr>
        <a:xfrm rot="16200000">
          <a:off x="-429728" y="430686"/>
          <a:ext cx="3352471" cy="2491097"/>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t" anchorCtr="0">
          <a:noAutofit/>
        </a:bodyPr>
        <a:lstStyle/>
        <a:p>
          <a:pPr lvl="0" algn="l" defTabSz="977900">
            <a:lnSpc>
              <a:spcPct val="90000"/>
            </a:lnSpc>
            <a:spcBef>
              <a:spcPct val="0"/>
            </a:spcBef>
            <a:spcAft>
              <a:spcPct val="35000"/>
            </a:spcAft>
          </a:pPr>
          <a:r>
            <a:rPr lang="es-ES" sz="2200" kern="1200" dirty="0">
              <a:latin typeface="+mj-lt"/>
            </a:rPr>
            <a:t>Políticas sociales:</a:t>
          </a:r>
        </a:p>
        <a:p>
          <a:pPr marL="171450" lvl="1" indent="-171450" algn="l" defTabSz="755650">
            <a:lnSpc>
              <a:spcPct val="90000"/>
            </a:lnSpc>
            <a:spcBef>
              <a:spcPct val="0"/>
            </a:spcBef>
            <a:spcAft>
              <a:spcPct val="15000"/>
            </a:spcAft>
            <a:buChar char="••"/>
          </a:pPr>
          <a:r>
            <a:rPr lang="es-ES" sz="1700" kern="1200" dirty="0">
              <a:latin typeface="+mj-lt"/>
            </a:rPr>
            <a:t>Jubilados.</a:t>
          </a:r>
        </a:p>
        <a:p>
          <a:pPr marL="171450" lvl="1" indent="-171450" algn="l" defTabSz="755650">
            <a:lnSpc>
              <a:spcPct val="90000"/>
            </a:lnSpc>
            <a:spcBef>
              <a:spcPct val="0"/>
            </a:spcBef>
            <a:spcAft>
              <a:spcPct val="15000"/>
            </a:spcAft>
            <a:buChar char="••"/>
          </a:pPr>
          <a:r>
            <a:rPr lang="es-ES" sz="1700" kern="1200" dirty="0">
              <a:latin typeface="+mj-lt"/>
            </a:rPr>
            <a:t>Estudiantes.</a:t>
          </a:r>
        </a:p>
        <a:p>
          <a:pPr marL="171450" lvl="1" indent="-171450" algn="l" defTabSz="755650">
            <a:lnSpc>
              <a:spcPct val="90000"/>
            </a:lnSpc>
            <a:spcBef>
              <a:spcPct val="0"/>
            </a:spcBef>
            <a:spcAft>
              <a:spcPct val="15000"/>
            </a:spcAft>
            <a:buChar char="••"/>
          </a:pPr>
          <a:r>
            <a:rPr lang="es-ES" sz="1700" kern="1200" dirty="0">
              <a:latin typeface="+mj-lt"/>
            </a:rPr>
            <a:t>Discapacitados.</a:t>
          </a:r>
        </a:p>
        <a:p>
          <a:pPr marL="171450" lvl="1" indent="-171450" algn="l" defTabSz="755650">
            <a:lnSpc>
              <a:spcPct val="90000"/>
            </a:lnSpc>
            <a:spcBef>
              <a:spcPct val="0"/>
            </a:spcBef>
            <a:spcAft>
              <a:spcPct val="15000"/>
            </a:spcAft>
            <a:buChar char="••"/>
          </a:pPr>
          <a:r>
            <a:rPr lang="es-ES" sz="1700" kern="1200" dirty="0">
              <a:latin typeface="+mj-lt"/>
            </a:rPr>
            <a:t>Desempleados.</a:t>
          </a:r>
        </a:p>
        <a:p>
          <a:pPr marL="171450" lvl="1" indent="-171450" algn="l" defTabSz="755650">
            <a:lnSpc>
              <a:spcPct val="90000"/>
            </a:lnSpc>
            <a:spcBef>
              <a:spcPct val="0"/>
            </a:spcBef>
            <a:spcAft>
              <a:spcPct val="15000"/>
            </a:spcAft>
            <a:buChar char="••"/>
          </a:pPr>
          <a:r>
            <a:rPr lang="es-ES" sz="1700" kern="1200" dirty="0">
              <a:latin typeface="+mj-lt"/>
            </a:rPr>
            <a:t>Otros.</a:t>
          </a:r>
        </a:p>
      </dsp:txBody>
      <dsp:txXfrm rot="16200000">
        <a:off x="-429728" y="430686"/>
        <a:ext cx="3352471" cy="2491097"/>
      </dsp:txXfrm>
    </dsp:sp>
    <dsp:sp modelId="{A70C2845-09B2-495A-8F58-459B9FF9B51F}">
      <dsp:nvSpPr>
        <dsp:cNvPr id="0" name=""/>
        <dsp:cNvSpPr/>
      </dsp:nvSpPr>
      <dsp:spPr>
        <a:xfrm rot="16200000">
          <a:off x="2248200" y="430686"/>
          <a:ext cx="3352471" cy="2491097"/>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t" anchorCtr="0">
          <a:noAutofit/>
        </a:bodyPr>
        <a:lstStyle/>
        <a:p>
          <a:pPr lvl="0" algn="l" defTabSz="977900">
            <a:lnSpc>
              <a:spcPct val="90000"/>
            </a:lnSpc>
            <a:spcBef>
              <a:spcPct val="0"/>
            </a:spcBef>
            <a:spcAft>
              <a:spcPct val="35000"/>
            </a:spcAft>
          </a:pPr>
          <a:r>
            <a:rPr lang="es-ES" sz="2200" kern="1200" dirty="0">
              <a:latin typeface="+mj-lt"/>
            </a:rPr>
            <a:t>Líneas deficitarias:</a:t>
          </a:r>
        </a:p>
        <a:p>
          <a:pPr marL="171450" lvl="1" indent="-171450" algn="l" defTabSz="755650">
            <a:lnSpc>
              <a:spcPct val="90000"/>
            </a:lnSpc>
            <a:spcBef>
              <a:spcPct val="0"/>
            </a:spcBef>
            <a:spcAft>
              <a:spcPct val="15000"/>
            </a:spcAft>
            <a:buChar char="••"/>
          </a:pPr>
          <a:r>
            <a:rPr lang="es-ES" sz="1700" kern="1200" dirty="0">
              <a:latin typeface="+mj-lt"/>
            </a:rPr>
            <a:t>Barrios periféricos.</a:t>
          </a:r>
        </a:p>
        <a:p>
          <a:pPr marL="171450" lvl="1" indent="-171450" algn="l" defTabSz="755650">
            <a:lnSpc>
              <a:spcPct val="90000"/>
            </a:lnSpc>
            <a:spcBef>
              <a:spcPct val="0"/>
            </a:spcBef>
            <a:spcAft>
              <a:spcPct val="15000"/>
            </a:spcAft>
            <a:buChar char="••"/>
          </a:pPr>
          <a:r>
            <a:rPr lang="es-ES" sz="1700" kern="1200" dirty="0">
              <a:latin typeface="+mj-lt"/>
            </a:rPr>
            <a:t>Zonas de baja densidad.</a:t>
          </a:r>
        </a:p>
        <a:p>
          <a:pPr marL="171450" lvl="1" indent="-171450" algn="l" defTabSz="755650">
            <a:lnSpc>
              <a:spcPct val="90000"/>
            </a:lnSpc>
            <a:spcBef>
              <a:spcPct val="0"/>
            </a:spcBef>
            <a:spcAft>
              <a:spcPct val="15000"/>
            </a:spcAft>
            <a:buChar char="••"/>
          </a:pPr>
          <a:r>
            <a:rPr lang="es-ES" sz="1700" kern="1200" dirty="0">
              <a:latin typeface="+mj-lt"/>
            </a:rPr>
            <a:t>Horarios nocturnos.</a:t>
          </a:r>
        </a:p>
      </dsp:txBody>
      <dsp:txXfrm rot="16200000">
        <a:off x="2248200" y="430686"/>
        <a:ext cx="3352471" cy="2491097"/>
      </dsp:txXfrm>
    </dsp:sp>
    <dsp:sp modelId="{362332A8-466E-42C8-AD46-BCD20D759E52}">
      <dsp:nvSpPr>
        <dsp:cNvPr id="0" name=""/>
        <dsp:cNvSpPr/>
      </dsp:nvSpPr>
      <dsp:spPr>
        <a:xfrm rot="16200000">
          <a:off x="4926129" y="430686"/>
          <a:ext cx="3352471" cy="2491097"/>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t" anchorCtr="0">
          <a:noAutofit/>
        </a:bodyPr>
        <a:lstStyle/>
        <a:p>
          <a:pPr lvl="0" algn="l" defTabSz="977900">
            <a:lnSpc>
              <a:spcPct val="90000"/>
            </a:lnSpc>
            <a:spcBef>
              <a:spcPct val="0"/>
            </a:spcBef>
            <a:spcAft>
              <a:spcPct val="35000"/>
            </a:spcAft>
          </a:pPr>
          <a:r>
            <a:rPr lang="es-ES" sz="2200" kern="1200" dirty="0">
              <a:latin typeface="+mj-lt"/>
            </a:rPr>
            <a:t>Otras razones:</a:t>
          </a:r>
        </a:p>
        <a:p>
          <a:pPr marL="171450" lvl="1" indent="-171450" algn="l" defTabSz="755650">
            <a:lnSpc>
              <a:spcPct val="90000"/>
            </a:lnSpc>
            <a:spcBef>
              <a:spcPct val="0"/>
            </a:spcBef>
            <a:spcAft>
              <a:spcPct val="15000"/>
            </a:spcAft>
            <a:buChar char="••"/>
          </a:pPr>
          <a:r>
            <a:rPr lang="es-ES" sz="1700" kern="1200" dirty="0">
              <a:latin typeface="+mj-lt"/>
            </a:rPr>
            <a:t>Políticas medioambientales</a:t>
          </a:r>
        </a:p>
        <a:p>
          <a:pPr marL="171450" lvl="1" indent="-171450" algn="l" defTabSz="755650">
            <a:lnSpc>
              <a:spcPct val="90000"/>
            </a:lnSpc>
            <a:spcBef>
              <a:spcPct val="0"/>
            </a:spcBef>
            <a:spcAft>
              <a:spcPct val="15000"/>
            </a:spcAft>
            <a:buChar char="••"/>
          </a:pPr>
          <a:r>
            <a:rPr lang="es-ES" sz="1700" kern="1200" dirty="0">
              <a:latin typeface="+mj-lt"/>
            </a:rPr>
            <a:t>Otros.</a:t>
          </a:r>
        </a:p>
      </dsp:txBody>
      <dsp:txXfrm rot="16200000">
        <a:off x="4926129" y="430686"/>
        <a:ext cx="3352471" cy="249109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B097351-FCAA-4A71-9E0D-1DC7A102E9C6}" type="datetimeFigureOut">
              <a:rPr lang="es-ES"/>
              <a:pPr>
                <a:defRPr/>
              </a:pPr>
              <a:t>23/01/2019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5196459-F21E-40F5-A132-4084710DCA2C}" type="slidenum">
              <a:rPr lang="es-ES"/>
              <a:pPr>
                <a:defRPr/>
              </a:pPr>
              <a:t>‹Nº›</a:t>
            </a:fld>
            <a:endParaRPr lang="es-ES"/>
          </a:p>
        </p:txBody>
      </p:sp>
    </p:spTree>
    <p:extLst>
      <p:ext uri="{BB962C8B-B14F-4D97-AF65-F5344CB8AC3E}">
        <p14:creationId xmlns:p14="http://schemas.microsoft.com/office/powerpoint/2010/main" xmlns="" val="42603375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Marcador de imagen de diapositiva"/>
          <p:cNvSpPr>
            <a:spLocks noGrp="1" noRot="1" noChangeAspect="1"/>
          </p:cNvSpPr>
          <p:nvPr>
            <p:ph type="sldImg"/>
          </p:nvPr>
        </p:nvSpPr>
        <p:spPr bwMode="auto">
          <a:noFill/>
          <a:ln>
            <a:solidFill>
              <a:srgbClr val="000000"/>
            </a:solidFill>
            <a:miter lim="800000"/>
            <a:headEnd/>
            <a:tailEnd/>
          </a:ln>
        </p:spPr>
      </p:sp>
      <p:sp>
        <p:nvSpPr>
          <p:cNvPr id="6349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a:p>
        </p:txBody>
      </p:sp>
      <p:sp>
        <p:nvSpPr>
          <p:cNvPr id="6349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967751-14BE-407D-8D4E-291F6898109A}" type="slidenum">
              <a:rPr lang="es-ES"/>
              <a:pPr fontAlgn="base">
                <a:spcBef>
                  <a:spcPct val="0"/>
                </a:spcBef>
                <a:spcAft>
                  <a:spcPct val="0"/>
                </a:spcAft>
              </a:pPr>
              <a:t>20</a:t>
            </a:fld>
            <a:endParaRPr lang="es-ES"/>
          </a:p>
        </p:txBody>
      </p:sp>
    </p:spTree>
    <p:extLst>
      <p:ext uri="{BB962C8B-B14F-4D97-AF65-F5344CB8AC3E}">
        <p14:creationId xmlns:p14="http://schemas.microsoft.com/office/powerpoint/2010/main" xmlns="" val="3439195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22 Rectángulo"/>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23 Rectángulo"/>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24 Rectángulo"/>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25 Rectángulo"/>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26 Rectángulo"/>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29 Rectángulo redondeado"/>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30 Rectángulo redondeado"/>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6 Rectángulo"/>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9 Rectángulo"/>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0 Rectángulo"/>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18 Rectángulo"/>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s-ES"/>
              <a:t>Haga clic para modificar el estilo de título del patrón</a:t>
            </a:r>
            <a:endParaRPr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17" name="27 Marcador de fecha"/>
          <p:cNvSpPr>
            <a:spLocks noGrp="1"/>
          </p:cNvSpPr>
          <p:nvPr>
            <p:ph type="dt" sz="half" idx="10"/>
          </p:nvPr>
        </p:nvSpPr>
        <p:spPr>
          <a:xfrm>
            <a:off x="6705600" y="4206875"/>
            <a:ext cx="960438" cy="457200"/>
          </a:xfrm>
        </p:spPr>
        <p:txBody>
          <a:bodyPr/>
          <a:lstStyle>
            <a:lvl1pPr>
              <a:defRPr/>
            </a:lvl1pPr>
          </a:lstStyle>
          <a:p>
            <a:pPr>
              <a:defRPr/>
            </a:pPr>
            <a:fld id="{EB1D33A5-FEF0-4940-ADE2-BE303DABC8E7}" type="datetimeFigureOut">
              <a:rPr lang="es-ES"/>
              <a:pPr>
                <a:defRPr/>
              </a:pPr>
              <a:t>23/01/2019</a:t>
            </a:fld>
            <a:endParaRPr lang="es-ES"/>
          </a:p>
        </p:txBody>
      </p:sp>
      <p:sp>
        <p:nvSpPr>
          <p:cNvPr id="18" name="16 Marcador de pie de página"/>
          <p:cNvSpPr>
            <a:spLocks noGrp="1"/>
          </p:cNvSpPr>
          <p:nvPr>
            <p:ph type="ftr" sz="quarter" idx="11"/>
          </p:nvPr>
        </p:nvSpPr>
        <p:spPr>
          <a:xfrm>
            <a:off x="5410200" y="4205288"/>
            <a:ext cx="1295400" cy="457200"/>
          </a:xfrm>
        </p:spPr>
        <p:txBody>
          <a:bodyPr/>
          <a:lstStyle>
            <a:lvl1pPr>
              <a:defRPr/>
            </a:lvl1pPr>
          </a:lstStyle>
          <a:p>
            <a:pPr>
              <a:defRPr/>
            </a:pPr>
            <a:endParaRPr lang="es-ES"/>
          </a:p>
        </p:txBody>
      </p:sp>
      <p:sp>
        <p:nvSpPr>
          <p:cNvPr id="19" name="28 Marcador de número de diapositiva"/>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0C4DDB7E-6D18-416B-A1D2-BD2A9462DB0E}"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E937B7FF-7DBE-4DC2-9153-669BC14F298F}" type="datetimeFigureOut">
              <a:rPr lang="es-ES"/>
              <a:pPr>
                <a:defRPr/>
              </a:pPr>
              <a:t>23/01/2019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C83D5E33-1869-4D1D-BCE5-1B9EFFB3EA1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DDB5C978-BBDD-45B4-A777-6BDB31619E2E}" type="datetimeFigureOut">
              <a:rPr lang="es-ES"/>
              <a:pPr>
                <a:defRPr/>
              </a:pPr>
              <a:t>23/01/2019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C12B3381-0C12-4F0C-B9DB-5AF51F48F47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837ACC3-1DBE-42BA-902C-3CA90013648C}" type="datetimeFigureOut">
              <a:rPr lang="es-ES"/>
              <a:pPr>
                <a:defRPr/>
              </a:pPr>
              <a:t>23/01/2019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6A634D95-DD7D-413C-AE9D-A003FE369B7D}"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4" name="13 Marcador de fecha"/>
          <p:cNvSpPr>
            <a:spLocks noGrp="1"/>
          </p:cNvSpPr>
          <p:nvPr>
            <p:ph type="dt" sz="half" idx="10"/>
          </p:nvPr>
        </p:nvSpPr>
        <p:spPr/>
        <p:txBody>
          <a:bodyPr/>
          <a:lstStyle>
            <a:lvl1pPr>
              <a:defRPr/>
            </a:lvl1pPr>
          </a:lstStyle>
          <a:p>
            <a:pPr>
              <a:defRPr/>
            </a:pPr>
            <a:fld id="{64587586-BBED-4A58-AC3E-C2D9D8ED2B1F}" type="datetimeFigureOut">
              <a:rPr lang="es-ES"/>
              <a:pPr>
                <a:defRPr/>
              </a:pPr>
              <a:t>23/01/2019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1B6B09C0-2A73-4409-B548-F7C248414BA4}"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fld id="{CB12E0C8-037B-4442-9E8D-F96D65910B96}" type="datetimeFigureOut">
              <a:rPr lang="es-ES"/>
              <a:pPr>
                <a:defRPr/>
              </a:pPr>
              <a:t>23/01/2019</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C2AA44F8-1108-420E-B635-43E6886F7B94}"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lstStyle>
            <a:lvl1pPr>
              <a:defRPr sz="4000" b="0" i="0" cap="none" baseline="0"/>
            </a:lvl1pPr>
          </a:lstStyle>
          <a:p>
            <a:r>
              <a:rPr lang="es-ES"/>
              <a:t>Haga clic para modificar el estilo de título del patrón</a:t>
            </a:r>
            <a:endParaRPr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25 Marcador de fecha"/>
          <p:cNvSpPr>
            <a:spLocks noGrp="1"/>
          </p:cNvSpPr>
          <p:nvPr>
            <p:ph type="dt" sz="half" idx="10"/>
          </p:nvPr>
        </p:nvSpPr>
        <p:spPr/>
        <p:txBody>
          <a:bodyPr rtlCol="0"/>
          <a:lstStyle>
            <a:lvl1pPr>
              <a:defRPr/>
            </a:lvl1pPr>
          </a:lstStyle>
          <a:p>
            <a:pPr>
              <a:defRPr/>
            </a:pPr>
            <a:fld id="{F990004F-5509-415E-8462-4E757B27972D}" type="datetimeFigureOut">
              <a:rPr lang="es-ES"/>
              <a:pPr>
                <a:defRPr/>
              </a:pPr>
              <a:t>23/01/2019</a:t>
            </a:fld>
            <a:endParaRPr lang="es-ES"/>
          </a:p>
        </p:txBody>
      </p:sp>
      <p:sp>
        <p:nvSpPr>
          <p:cNvPr id="8" name="26 Marcador de número de diapositiva"/>
          <p:cNvSpPr>
            <a:spLocks noGrp="1"/>
          </p:cNvSpPr>
          <p:nvPr>
            <p:ph type="sldNum" sz="quarter" idx="11"/>
          </p:nvPr>
        </p:nvSpPr>
        <p:spPr/>
        <p:txBody>
          <a:bodyPr rtlCol="0"/>
          <a:lstStyle>
            <a:lvl1pPr>
              <a:defRPr/>
            </a:lvl1pPr>
          </a:lstStyle>
          <a:p>
            <a:pPr>
              <a:defRPr/>
            </a:pPr>
            <a:fld id="{FCFC3847-709B-40C2-A45C-10B309A6E68D}" type="slidenum">
              <a:rPr lang="es-ES"/>
              <a:pPr>
                <a:defRPr/>
              </a:pPr>
              <a:t>‹Nº›</a:t>
            </a:fld>
            <a:endParaRPr lang="es-ES"/>
          </a:p>
        </p:txBody>
      </p:sp>
      <p:sp>
        <p:nvSpPr>
          <p:cNvPr id="9" name="27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lstStyle>
            <a:lvl1pPr>
              <a:defRPr sz="4000">
                <a:solidFill>
                  <a:schemeClr val="tx2"/>
                </a:solidFill>
              </a:defRPr>
            </a:lvl1pPr>
          </a:lstStyle>
          <a:p>
            <a:r>
              <a:rPr lang="es-ES"/>
              <a:t>Haga clic para modificar el estilo de título del patrón</a:t>
            </a:r>
            <a:endParaRPr lang="en-US"/>
          </a:p>
        </p:txBody>
      </p:sp>
      <p:sp>
        <p:nvSpPr>
          <p:cNvPr id="3" name="2 Marcador de fecha"/>
          <p:cNvSpPr>
            <a:spLocks noGrp="1"/>
          </p:cNvSpPr>
          <p:nvPr>
            <p:ph type="dt" sz="half" idx="10"/>
          </p:nvPr>
        </p:nvSpPr>
        <p:spPr>
          <a:xfrm>
            <a:off x="6583363" y="612775"/>
            <a:ext cx="957262" cy="457200"/>
          </a:xfrm>
        </p:spPr>
        <p:txBody>
          <a:bodyPr/>
          <a:lstStyle>
            <a:lvl1pPr>
              <a:defRPr/>
            </a:lvl1pPr>
          </a:lstStyle>
          <a:p>
            <a:pPr>
              <a:defRPr/>
            </a:pPr>
            <a:fld id="{B61CB668-1BA1-4A7D-98D5-C8BF750200FD}" type="datetimeFigureOut">
              <a:rPr lang="es-ES"/>
              <a:pPr>
                <a:defRPr/>
              </a:pPr>
              <a:t>23/01/2019</a:t>
            </a:fld>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2E83D097-69FD-437F-B8C5-10A8222B2D9D}"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F7EAE56D-0AB0-43D3-8728-A8852825F2F9}" type="datetimeFigureOut">
              <a:rPr lang="es-ES"/>
              <a:pPr>
                <a:defRPr/>
              </a:pPr>
              <a:t>23/01/2019</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2C442C13-C89C-47DE-ADB3-068E3273E02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lang="es-ES"/>
              <a:t>Haga clic para modificar el estilo de título del patrón</a:t>
            </a:r>
            <a:endParaRPr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fld id="{C4492D58-C005-4D83-A229-DF61779190E6}" type="datetimeFigureOut">
              <a:rPr lang="es-ES"/>
              <a:pPr>
                <a:defRPr/>
              </a:pPr>
              <a:t>23/01/2019</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E16B0C0B-7D0E-4793-92AB-FCD01D5CEBB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s-ES"/>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fld id="{AF02BB31-5285-4B40-9A83-8047EA0F206B}" type="datetimeFigureOut">
              <a:rPr lang="es-ES"/>
              <a:pPr>
                <a:defRPr/>
              </a:pPr>
              <a:t>23/01/2019</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DA4A114C-1A49-4F78-B9B3-76F4B173A39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28 Rectángulo"/>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29 Rectángulo"/>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30 Rectángulo"/>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31 Rectángulo"/>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32 Rectángulo redondeado"/>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33 Rectángulo redondeado"/>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34 Rectángulo"/>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35 Rectángulo"/>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36 Rectángulo"/>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37 Rectángulo"/>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38 Rectángulo"/>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39 Rectángulo"/>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75" name="21 Marcador de título"/>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15376" name="12 Marcador de texto"/>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13 Marcador de fecha"/>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defRPr>
            </a:lvl1pPr>
          </a:lstStyle>
          <a:p>
            <a:pPr>
              <a:defRPr/>
            </a:pPr>
            <a:fld id="{8123F773-6355-4162-ADBD-B10C92958694}" type="datetimeFigureOut">
              <a:rPr lang="es-ES"/>
              <a:pPr>
                <a:defRPr/>
              </a:pPr>
              <a:t>23/01/2019</a:t>
            </a:fld>
            <a:endParaRPr lang="es-ES"/>
          </a:p>
        </p:txBody>
      </p:sp>
      <p:sp>
        <p:nvSpPr>
          <p:cNvPr id="3" name="2 Marcador de pie de página"/>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s-ES"/>
          </a:p>
        </p:txBody>
      </p:sp>
      <p:sp>
        <p:nvSpPr>
          <p:cNvPr id="23" name="22 Marcador de número de diapositiva"/>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EB998D4D-2FF5-4028-95DF-7D68B7CE5CE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40" r:id="rId1"/>
    <p:sldLayoutId id="2147483839" r:id="rId2"/>
    <p:sldLayoutId id="2147483838" r:id="rId3"/>
    <p:sldLayoutId id="2147483837" r:id="rId4"/>
    <p:sldLayoutId id="2147483841" r:id="rId5"/>
    <p:sldLayoutId id="2147483842" r:id="rId6"/>
    <p:sldLayoutId id="2147483836" r:id="rId7"/>
    <p:sldLayoutId id="2147483835" r:id="rId8"/>
    <p:sldLayoutId id="2147483834" r:id="rId9"/>
    <p:sldLayoutId id="2147483833" r:id="rId10"/>
    <p:sldLayoutId id="2147483832"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tuc.es/jornada-sobre-financiacion-transporte-public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Título"/>
          <p:cNvSpPr>
            <a:spLocks noGrp="1"/>
          </p:cNvSpPr>
          <p:nvPr>
            <p:ph type="ctrTitle"/>
          </p:nvPr>
        </p:nvSpPr>
        <p:spPr>
          <a:xfrm>
            <a:off x="251520" y="1052736"/>
            <a:ext cx="8458200" cy="1758057"/>
          </a:xfrm>
        </p:spPr>
        <p:txBody>
          <a:bodyPr/>
          <a:lstStyle/>
          <a:p>
            <a:pPr algn="ctr"/>
            <a:r>
              <a:rPr lang="es-ES" sz="4000" dirty="0">
                <a:cs typeface="Arial" pitchFamily="34" charset="0"/>
              </a:rPr>
              <a:t/>
            </a:r>
            <a:br>
              <a:rPr lang="es-ES" sz="4000" dirty="0">
                <a:cs typeface="Arial" pitchFamily="34" charset="0"/>
              </a:rPr>
            </a:br>
            <a:r>
              <a:rPr lang="es-ES" sz="4000" dirty="0">
                <a:cs typeface="Arial" pitchFamily="34" charset="0"/>
              </a:rPr>
              <a:t/>
            </a:r>
            <a:br>
              <a:rPr lang="es-ES" sz="4000" dirty="0">
                <a:cs typeface="Arial" pitchFamily="34" charset="0"/>
              </a:rPr>
            </a:br>
            <a:r>
              <a:rPr lang="es-ES" sz="4000" dirty="0">
                <a:cs typeface="Arial" pitchFamily="34" charset="0"/>
              </a:rPr>
              <a:t/>
            </a:r>
            <a:br>
              <a:rPr lang="es-ES" sz="4000" dirty="0">
                <a:cs typeface="Arial" pitchFamily="34" charset="0"/>
              </a:rPr>
            </a:br>
            <a:r>
              <a:rPr lang="es-ES" sz="4000" b="1" dirty="0">
                <a:cs typeface="Arial" pitchFamily="34" charset="0"/>
              </a:rPr>
              <a:t/>
            </a:r>
            <a:br>
              <a:rPr lang="es-ES" sz="4000" b="1" dirty="0">
                <a:cs typeface="Arial" pitchFamily="34" charset="0"/>
              </a:rPr>
            </a:br>
            <a:r>
              <a:rPr lang="es-ES" sz="4000" b="1" dirty="0">
                <a:cs typeface="Arial" pitchFamily="34" charset="0"/>
              </a:rPr>
              <a:t/>
            </a:r>
            <a:br>
              <a:rPr lang="es-ES" sz="4000" b="1" dirty="0">
                <a:cs typeface="Arial" pitchFamily="34" charset="0"/>
              </a:rPr>
            </a:br>
            <a:r>
              <a:rPr lang="es-ES" sz="4000" b="1" dirty="0">
                <a:cs typeface="Arial" pitchFamily="34" charset="0"/>
              </a:rPr>
              <a:t>LA LEY de FINANCIACIÓN DEL TRANSPORTE PÚBLICO URBANO y METROPOLITANO</a:t>
            </a:r>
          </a:p>
        </p:txBody>
      </p:sp>
      <p:sp>
        <p:nvSpPr>
          <p:cNvPr id="1028" name="2 Subtítulo"/>
          <p:cNvSpPr>
            <a:spLocks noGrp="1"/>
          </p:cNvSpPr>
          <p:nvPr>
            <p:ph type="subTitle" idx="1"/>
          </p:nvPr>
        </p:nvSpPr>
        <p:spPr>
          <a:xfrm>
            <a:off x="5436096" y="4509120"/>
            <a:ext cx="4680520" cy="1752600"/>
          </a:xfrm>
        </p:spPr>
        <p:txBody>
          <a:bodyPr/>
          <a:lstStyle/>
          <a:p>
            <a:pPr marL="63500"/>
            <a:endParaRPr lang="es-ES" b="1" dirty="0">
              <a:latin typeface="+mj-lt"/>
            </a:endParaRPr>
          </a:p>
          <a:p>
            <a:pPr marL="63500"/>
            <a:r>
              <a:rPr lang="es-ES" b="1" dirty="0">
                <a:latin typeface="+mj-lt"/>
              </a:rPr>
              <a:t>ASCABUS</a:t>
            </a:r>
          </a:p>
          <a:p>
            <a:pPr marL="63500"/>
            <a:r>
              <a:rPr lang="es-ES" dirty="0">
                <a:latin typeface="+mj-lt"/>
              </a:rPr>
              <a:t>Madrid</a:t>
            </a:r>
            <a:endParaRPr lang="es-ES" sz="1800" dirty="0">
              <a:latin typeface="+mj-lt"/>
            </a:endParaRPr>
          </a:p>
          <a:p>
            <a:pPr marL="63500"/>
            <a:r>
              <a:rPr lang="es-ES" sz="1800" dirty="0">
                <a:latin typeface="+mj-lt"/>
              </a:rPr>
              <a:t>23 de enero de 2019</a:t>
            </a:r>
          </a:p>
        </p:txBody>
      </p:sp>
      <p:pic>
        <p:nvPicPr>
          <p:cNvPr id="7" name="Picture 2"/>
          <p:cNvPicPr>
            <a:picLocks noChangeAspect="1" noChangeArrowheads="1"/>
          </p:cNvPicPr>
          <p:nvPr/>
        </p:nvPicPr>
        <p:blipFill>
          <a:blip r:embed="rId2" cstate="print"/>
          <a:srcRect/>
          <a:stretch>
            <a:fillRect/>
          </a:stretch>
        </p:blipFill>
        <p:spPr bwMode="auto">
          <a:xfrm>
            <a:off x="1619672" y="4293096"/>
            <a:ext cx="2952328" cy="221695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619672" y="1268760"/>
            <a:ext cx="5905500" cy="57467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latin typeface="+mj-lt"/>
            </a:endParaRPr>
          </a:p>
        </p:txBody>
      </p:sp>
      <p:sp>
        <p:nvSpPr>
          <p:cNvPr id="4" name="1 Título"/>
          <p:cNvSpPr txBox="1">
            <a:spLocks/>
          </p:cNvSpPr>
          <p:nvPr/>
        </p:nvSpPr>
        <p:spPr>
          <a:xfrm>
            <a:off x="0" y="116632"/>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LA FINANCIACIÓN EN ESPAÑA</a:t>
            </a:r>
          </a:p>
        </p:txBody>
      </p:sp>
      <p:sp>
        <p:nvSpPr>
          <p:cNvPr id="41987" name="Rectangle 1"/>
          <p:cNvSpPr>
            <a:spLocks noChangeArrowheads="1"/>
          </p:cNvSpPr>
          <p:nvPr/>
        </p:nvSpPr>
        <p:spPr bwMode="auto">
          <a:xfrm>
            <a:off x="251520" y="1340768"/>
            <a:ext cx="8496944" cy="3739485"/>
          </a:xfrm>
          <a:prstGeom prst="rect">
            <a:avLst/>
          </a:prstGeom>
          <a:noFill/>
          <a:ln w="9525">
            <a:noFill/>
            <a:miter lim="800000"/>
            <a:headEnd/>
            <a:tailEnd/>
          </a:ln>
        </p:spPr>
        <p:txBody>
          <a:bodyPr wrap="square" anchor="ctr">
            <a:spAutoFit/>
          </a:bodyPr>
          <a:lstStyle/>
          <a:p>
            <a:pPr indent="450850" algn="ctr">
              <a:tabLst>
                <a:tab pos="914400" algn="l"/>
              </a:tabLst>
            </a:pPr>
            <a:r>
              <a:rPr lang="es-ES" sz="2000" b="1" dirty="0">
                <a:latin typeface="+mj-lt"/>
                <a:ea typeface="Times New Roman" pitchFamily="18" charset="0"/>
                <a:cs typeface="Arial" pitchFamily="34" charset="0"/>
              </a:rPr>
              <a:t>¿Quién tiene competencias legislativas?</a:t>
            </a:r>
          </a:p>
          <a:p>
            <a:pPr indent="450850" algn="just">
              <a:tabLst>
                <a:tab pos="914400" algn="l"/>
              </a:tabLst>
            </a:pPr>
            <a:endParaRPr lang="es-ES" b="1" dirty="0">
              <a:latin typeface="+mj-lt"/>
              <a:ea typeface="Times New Roman" pitchFamily="18" charset="0"/>
              <a:cs typeface="Arial" pitchFamily="34" charset="0"/>
            </a:endParaRPr>
          </a:p>
          <a:p>
            <a:pPr indent="450850" algn="just">
              <a:tabLst>
                <a:tab pos="914400" algn="l"/>
              </a:tabLst>
            </a:pPr>
            <a:endParaRPr lang="es-ES" sz="900" dirty="0">
              <a:latin typeface="+mj-lt"/>
              <a:cs typeface="Arial" pitchFamily="34" charset="0"/>
            </a:endParaRPr>
          </a:p>
          <a:p>
            <a:pPr lvl="1" algn="just" eaLnBrk="0" hangingPunct="0">
              <a:tabLst>
                <a:tab pos="914400" algn="l"/>
              </a:tabLst>
            </a:pPr>
            <a:r>
              <a:rPr lang="es-ES_tradnl" dirty="0">
                <a:latin typeface="+mj-lt"/>
                <a:cs typeface="Times New Roman" pitchFamily="18" charset="0"/>
              </a:rPr>
              <a:t>El </a:t>
            </a:r>
            <a:r>
              <a:rPr lang="es-ES_tradnl" b="1" u="sng" dirty="0">
                <a:latin typeface="+mj-lt"/>
                <a:cs typeface="Times New Roman" pitchFamily="18" charset="0"/>
              </a:rPr>
              <a:t>Estado</a:t>
            </a:r>
            <a:r>
              <a:rPr lang="es-ES_tradnl" dirty="0">
                <a:latin typeface="+mj-lt"/>
                <a:cs typeface="Times New Roman" pitchFamily="18" charset="0"/>
              </a:rPr>
              <a:t>, a través de su Ley de Ordenación de los Transportes Terrestres, es quien distribuye a una escala máxima las competencias legislativas en transporte urbano. </a:t>
            </a:r>
            <a:endParaRPr lang="es-ES" sz="900" dirty="0">
              <a:latin typeface="+mj-lt"/>
              <a:cs typeface="Arial" pitchFamily="34" charset="0"/>
            </a:endParaRPr>
          </a:p>
          <a:p>
            <a:pPr lvl="1" algn="just" eaLnBrk="0" hangingPunct="0">
              <a:buFont typeface="Symbol" pitchFamily="18" charset="2"/>
              <a:buChar char=""/>
              <a:tabLst>
                <a:tab pos="914400" algn="l"/>
              </a:tabLst>
            </a:pPr>
            <a:endParaRPr lang="es-ES_tradnl" dirty="0">
              <a:latin typeface="+mj-lt"/>
              <a:cs typeface="Times New Roman" pitchFamily="18" charset="0"/>
            </a:endParaRPr>
          </a:p>
          <a:p>
            <a:pPr lvl="1" algn="just" eaLnBrk="0" hangingPunct="0">
              <a:tabLst>
                <a:tab pos="914400" algn="l"/>
              </a:tabLst>
            </a:pPr>
            <a:r>
              <a:rPr lang="es-ES_tradnl" dirty="0">
                <a:latin typeface="+mj-lt"/>
                <a:cs typeface="Times New Roman" pitchFamily="18" charset="0"/>
              </a:rPr>
              <a:t>Estas competencias están delegadas en las </a:t>
            </a:r>
            <a:r>
              <a:rPr lang="es-ES_tradnl" b="1" u="sng" dirty="0">
                <a:latin typeface="+mj-lt"/>
                <a:cs typeface="Times New Roman" pitchFamily="18" charset="0"/>
              </a:rPr>
              <a:t>Comunidades Autónomas</a:t>
            </a:r>
            <a:r>
              <a:rPr lang="es-ES_tradnl" dirty="0">
                <a:latin typeface="+mj-lt"/>
                <a:cs typeface="Times New Roman" pitchFamily="18" charset="0"/>
              </a:rPr>
              <a:t>.</a:t>
            </a:r>
          </a:p>
          <a:p>
            <a:pPr lvl="1" algn="just" eaLnBrk="0" hangingPunct="0">
              <a:tabLst>
                <a:tab pos="914400" algn="l"/>
              </a:tabLst>
            </a:pPr>
            <a:r>
              <a:rPr lang="es-ES_tradnl" dirty="0">
                <a:latin typeface="+mj-lt"/>
                <a:cs typeface="Times New Roman" pitchFamily="18" charset="0"/>
              </a:rPr>
              <a:t> </a:t>
            </a:r>
            <a:endParaRPr lang="es-ES" sz="900" dirty="0">
              <a:latin typeface="+mj-lt"/>
              <a:cs typeface="Arial" pitchFamily="34" charset="0"/>
            </a:endParaRPr>
          </a:p>
          <a:p>
            <a:pPr lvl="1" algn="just" eaLnBrk="0" hangingPunct="0">
              <a:tabLst>
                <a:tab pos="914400" algn="l"/>
              </a:tabLst>
            </a:pPr>
            <a:r>
              <a:rPr lang="es-ES_tradnl" dirty="0">
                <a:latin typeface="+mj-lt"/>
                <a:cs typeface="Times New Roman" pitchFamily="18" charset="0"/>
              </a:rPr>
              <a:t>La mayoría de las comunidades autónomas españolas tiene actualmente en vigor una Ley de </a:t>
            </a:r>
            <a:r>
              <a:rPr lang="es-ES_tradnl" dirty="0" smtClean="0">
                <a:latin typeface="+mj-lt"/>
                <a:cs typeface="Times New Roman" pitchFamily="18" charset="0"/>
              </a:rPr>
              <a:t>Movilidad sobre el Transporte </a:t>
            </a:r>
            <a:r>
              <a:rPr lang="es-ES_tradnl" dirty="0">
                <a:latin typeface="+mj-lt"/>
                <a:cs typeface="Times New Roman" pitchFamily="18" charset="0"/>
              </a:rPr>
              <a:t>Urbano y Metropolitano.</a:t>
            </a:r>
            <a:endParaRPr lang="es-ES" sz="900" dirty="0">
              <a:latin typeface="+mj-lt"/>
              <a:cs typeface="Arial" pitchFamily="34" charset="0"/>
            </a:endParaRPr>
          </a:p>
          <a:p>
            <a:pPr lvl="1" algn="just" eaLnBrk="0" hangingPunct="0">
              <a:buFont typeface="Symbol" pitchFamily="18" charset="2"/>
              <a:buChar char=""/>
              <a:tabLst>
                <a:tab pos="914400" algn="l"/>
              </a:tabLst>
            </a:pPr>
            <a:endParaRPr lang="es-ES_tradnl" dirty="0">
              <a:latin typeface="+mj-lt"/>
              <a:cs typeface="Times New Roman" pitchFamily="18" charset="0"/>
            </a:endParaRPr>
          </a:p>
          <a:p>
            <a:pPr lvl="1" algn="just" eaLnBrk="0" hangingPunct="0">
              <a:tabLst>
                <a:tab pos="914400" algn="l"/>
              </a:tabLst>
            </a:pPr>
            <a:r>
              <a:rPr lang="es-ES_tradnl" dirty="0">
                <a:latin typeface="+mj-lt"/>
                <a:cs typeface="Times New Roman" pitchFamily="18" charset="0"/>
              </a:rPr>
              <a:t>Los </a:t>
            </a:r>
            <a:r>
              <a:rPr lang="es-ES_tradnl" b="1" u="sng" dirty="0">
                <a:latin typeface="+mj-lt"/>
                <a:cs typeface="Times New Roman" pitchFamily="18" charset="0"/>
              </a:rPr>
              <a:t>Ayuntamientos</a:t>
            </a:r>
            <a:r>
              <a:rPr lang="es-ES_tradnl" dirty="0">
                <a:latin typeface="+mj-lt"/>
                <a:cs typeface="Times New Roman" pitchFamily="18" charset="0"/>
              </a:rPr>
              <a:t> </a:t>
            </a:r>
            <a:r>
              <a:rPr lang="es-ES_tradnl" dirty="0" smtClean="0">
                <a:latin typeface="+mj-lt"/>
                <a:cs typeface="Times New Roman" pitchFamily="18" charset="0"/>
              </a:rPr>
              <a:t>son los prestatarios del servicio en las ciudades.</a:t>
            </a:r>
            <a:endParaRPr lang="es-ES_tradnl" sz="2800" dirty="0">
              <a:latin typeface="+mj-l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a:off x="250825" y="1700213"/>
            <a:ext cx="8424863" cy="216058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chemeClr val="accent6">
                  <a:lumMod val="40000"/>
                  <a:lumOff val="60000"/>
                </a:schemeClr>
              </a:solidFill>
            </a:endParaRPr>
          </a:p>
        </p:txBody>
      </p:sp>
      <p:sp>
        <p:nvSpPr>
          <p:cNvPr id="25603" name="4 CuadroTexto"/>
          <p:cNvSpPr txBox="1">
            <a:spLocks noChangeArrowheads="1"/>
          </p:cNvSpPr>
          <p:nvPr/>
        </p:nvSpPr>
        <p:spPr bwMode="auto">
          <a:xfrm>
            <a:off x="3203848" y="764704"/>
            <a:ext cx="5040313" cy="461962"/>
          </a:xfrm>
          <a:prstGeom prst="rect">
            <a:avLst/>
          </a:prstGeom>
          <a:noFill/>
          <a:ln w="9525">
            <a:noFill/>
            <a:miter lim="800000"/>
            <a:headEnd/>
            <a:tailEnd/>
          </a:ln>
        </p:spPr>
        <p:txBody>
          <a:bodyPr>
            <a:spAutoFit/>
          </a:bodyPr>
          <a:lstStyle/>
          <a:p>
            <a:r>
              <a:rPr lang="es-ES" sz="2400" b="1" dirty="0">
                <a:latin typeface="+mj-lt"/>
              </a:rPr>
              <a:t>LA  FINANCIACIÓN HOY</a:t>
            </a:r>
          </a:p>
        </p:txBody>
      </p:sp>
      <p:sp>
        <p:nvSpPr>
          <p:cNvPr id="2560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450850" algn="ctr"/>
            <a:r>
              <a:rPr lang="es-ES" sz="1000">
                <a:ea typeface="Times New Roman" pitchFamily="18" charset="0"/>
                <a:cs typeface="Arial" pitchFamily="34" charset="0"/>
              </a:rPr>
              <a:t>Fuente: Federación Española de Municipios y Provincias, 2009.</a:t>
            </a:r>
            <a:endParaRPr lang="es-ES">
              <a:ea typeface="Times New Roman" pitchFamily="18" charset="0"/>
              <a:cs typeface="Arial" pitchFamily="34" charset="0"/>
            </a:endParaRPr>
          </a:p>
        </p:txBody>
      </p:sp>
      <p:sp>
        <p:nvSpPr>
          <p:cNvPr id="9" name="8 CuadroTexto"/>
          <p:cNvSpPr txBox="1"/>
          <p:nvPr/>
        </p:nvSpPr>
        <p:spPr>
          <a:xfrm>
            <a:off x="468313" y="1773238"/>
            <a:ext cx="8207375" cy="1569660"/>
          </a:xfrm>
          <a:prstGeom prst="rect">
            <a:avLst/>
          </a:prstGeom>
          <a:noFill/>
        </p:spPr>
        <p:txBody>
          <a:bodyPr>
            <a:spAutoFit/>
          </a:bodyPr>
          <a:lstStyle/>
          <a:p>
            <a:pPr fontAlgn="auto">
              <a:spcBef>
                <a:spcPts val="0"/>
              </a:spcBef>
              <a:spcAft>
                <a:spcPts val="0"/>
              </a:spcAft>
              <a:defRPr/>
            </a:pPr>
            <a:r>
              <a:rPr lang="es-ES" sz="1600" b="1" u="sng" dirty="0">
                <a:latin typeface="+mj-lt"/>
              </a:rPr>
              <a:t>España no dispone de una Ley</a:t>
            </a:r>
            <a:r>
              <a:rPr lang="es-ES" sz="1600" dirty="0">
                <a:latin typeface="+mj-lt"/>
              </a:rPr>
              <a:t> ni tampoco de un modelo </a:t>
            </a:r>
            <a:r>
              <a:rPr lang="es-ES" sz="1600" dirty="0" smtClean="0">
                <a:latin typeface="+mj-lt"/>
              </a:rPr>
              <a:t>homogéneo.</a:t>
            </a:r>
            <a:endParaRPr lang="es-ES" sz="1600" dirty="0">
              <a:latin typeface="+mj-lt"/>
            </a:endParaRPr>
          </a:p>
          <a:p>
            <a:pPr fontAlgn="auto">
              <a:spcBef>
                <a:spcPts val="0"/>
              </a:spcBef>
              <a:spcAft>
                <a:spcPts val="0"/>
              </a:spcAft>
              <a:defRPr/>
            </a:pPr>
            <a:endParaRPr lang="es-ES" sz="1600" dirty="0">
              <a:latin typeface="+mj-lt"/>
            </a:endParaRPr>
          </a:p>
          <a:p>
            <a:pPr fontAlgn="auto">
              <a:spcBef>
                <a:spcPts val="0"/>
              </a:spcBef>
              <a:spcAft>
                <a:spcPts val="0"/>
              </a:spcAft>
              <a:defRPr/>
            </a:pPr>
            <a:r>
              <a:rPr lang="es-ES" sz="1600" b="1" u="sng" dirty="0">
                <a:latin typeface="+mj-lt"/>
              </a:rPr>
              <a:t>La </a:t>
            </a:r>
            <a:r>
              <a:rPr lang="es-ES" sz="1600" b="1" u="sng" dirty="0" smtClean="0">
                <a:latin typeface="+mj-lt"/>
              </a:rPr>
              <a:t>subvención</a:t>
            </a:r>
            <a:r>
              <a:rPr lang="es-ES" sz="1600" dirty="0" smtClean="0">
                <a:latin typeface="+mj-lt"/>
              </a:rPr>
              <a:t> actual </a:t>
            </a:r>
            <a:r>
              <a:rPr lang="es-ES" sz="1600" dirty="0">
                <a:latin typeface="+mj-lt"/>
              </a:rPr>
              <a:t>lleva más de 25 años implantada, con los siguientes defectos:</a:t>
            </a:r>
          </a:p>
          <a:p>
            <a:pPr fontAlgn="auto">
              <a:spcBef>
                <a:spcPts val="0"/>
              </a:spcBef>
              <a:spcAft>
                <a:spcPts val="0"/>
              </a:spcAft>
              <a:defRPr/>
            </a:pPr>
            <a:endParaRPr lang="es-ES" sz="1600" dirty="0">
              <a:latin typeface="+mj-lt"/>
            </a:endParaRPr>
          </a:p>
          <a:p>
            <a:pPr marL="342900" indent="-342900" fontAlgn="auto">
              <a:spcBef>
                <a:spcPts val="0"/>
              </a:spcBef>
              <a:spcAft>
                <a:spcPts val="0"/>
              </a:spcAft>
              <a:buFontTx/>
              <a:buAutoNum type="arabicPeriod"/>
              <a:defRPr/>
            </a:pPr>
            <a:r>
              <a:rPr lang="es-ES" sz="1600" dirty="0">
                <a:latin typeface="+mj-lt"/>
              </a:rPr>
              <a:t>Es asimétrica. No financia por igual a ciudades de igual tamaño. </a:t>
            </a:r>
          </a:p>
          <a:p>
            <a:pPr marL="342900" indent="-342900" fontAlgn="auto">
              <a:spcBef>
                <a:spcPts val="0"/>
              </a:spcBef>
              <a:spcAft>
                <a:spcPts val="0"/>
              </a:spcAft>
              <a:buFontTx/>
              <a:buAutoNum type="arabicPeriod"/>
              <a:defRPr/>
            </a:pPr>
            <a:r>
              <a:rPr lang="es-ES" sz="1600" dirty="0">
                <a:latin typeface="+mj-lt"/>
              </a:rPr>
              <a:t>No permite planificar los servicios de transporte a medio y largo plazo.  </a:t>
            </a:r>
          </a:p>
        </p:txBody>
      </p:sp>
      <p:sp>
        <p:nvSpPr>
          <p:cNvPr id="25606" name="10 CuadroTexto"/>
          <p:cNvSpPr txBox="1">
            <a:spLocks noChangeArrowheads="1"/>
          </p:cNvSpPr>
          <p:nvPr/>
        </p:nvSpPr>
        <p:spPr bwMode="auto">
          <a:xfrm>
            <a:off x="250825" y="4365625"/>
            <a:ext cx="8569325" cy="1754188"/>
          </a:xfrm>
          <a:prstGeom prst="rect">
            <a:avLst/>
          </a:prstGeom>
          <a:noFill/>
          <a:ln w="9525">
            <a:noFill/>
            <a:miter lim="800000"/>
            <a:headEnd/>
            <a:tailEnd/>
          </a:ln>
        </p:spPr>
        <p:txBody>
          <a:bodyPr>
            <a:spAutoFit/>
          </a:bodyPr>
          <a:lstStyle/>
          <a:p>
            <a:pPr algn="just"/>
            <a:r>
              <a:rPr lang="es-ES" dirty="0">
                <a:latin typeface="+mj-lt"/>
              </a:rPr>
              <a:t>En las últimas décadas, las empresas han realizado un arduo esfuerzo por adaptarse a la demanda de la sociedad. Se han desarrollado valiosas infraestructuras: metros, tranvías, autobuses… </a:t>
            </a:r>
          </a:p>
          <a:p>
            <a:pPr algn="just"/>
            <a:endParaRPr lang="es-ES" dirty="0">
              <a:latin typeface="+mj-lt"/>
            </a:endParaRPr>
          </a:p>
          <a:p>
            <a:pPr algn="just"/>
            <a:r>
              <a:rPr lang="es-ES" b="1" dirty="0">
                <a:latin typeface="+mj-lt"/>
              </a:rPr>
              <a:t>PERO….  </a:t>
            </a:r>
            <a:r>
              <a:rPr lang="es-ES" b="1" u="sng" dirty="0">
                <a:latin typeface="+mj-lt"/>
              </a:rPr>
              <a:t>HEMOS OLVIDADO DISEÑAR LAS REGLAS</a:t>
            </a:r>
            <a:r>
              <a:rPr lang="es-ES" b="1" dirty="0">
                <a:latin typeface="+mj-lt"/>
              </a:rPr>
              <a:t> QUE PERMITAN FINANCIAR LA EXPLOTACIÓN DE TODO ESTE SISTEMA.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611560" y="1196975"/>
            <a:ext cx="7992690" cy="863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LA FINANCIACIÓN EN ESPAÑA</a:t>
            </a:r>
          </a:p>
        </p:txBody>
      </p:sp>
      <p:sp>
        <p:nvSpPr>
          <p:cNvPr id="43011" name="Rectangle 1"/>
          <p:cNvSpPr>
            <a:spLocks noChangeArrowheads="1"/>
          </p:cNvSpPr>
          <p:nvPr/>
        </p:nvSpPr>
        <p:spPr bwMode="auto">
          <a:xfrm>
            <a:off x="0" y="1347152"/>
            <a:ext cx="8712200" cy="2369880"/>
          </a:xfrm>
          <a:prstGeom prst="rect">
            <a:avLst/>
          </a:prstGeom>
          <a:noFill/>
          <a:ln w="9525">
            <a:noFill/>
            <a:miter lim="800000"/>
            <a:headEnd/>
            <a:tailEnd/>
          </a:ln>
        </p:spPr>
        <p:txBody>
          <a:bodyPr anchor="ctr">
            <a:spAutoFit/>
          </a:bodyPr>
          <a:lstStyle/>
          <a:p>
            <a:pPr indent="450850" algn="ctr">
              <a:tabLst>
                <a:tab pos="914400" algn="l"/>
              </a:tabLst>
            </a:pPr>
            <a:r>
              <a:rPr lang="es-ES" sz="2000" b="1" dirty="0">
                <a:latin typeface="+mj-lt"/>
                <a:ea typeface="Times New Roman" pitchFamily="18" charset="0"/>
                <a:cs typeface="Arial" pitchFamily="34" charset="0"/>
              </a:rPr>
              <a:t>¿Quién establece los servicios de transporte urbano a realizar?</a:t>
            </a:r>
          </a:p>
          <a:p>
            <a:pPr indent="450850" algn="just">
              <a:tabLst>
                <a:tab pos="914400" algn="l"/>
              </a:tabLst>
            </a:pPr>
            <a:endParaRPr lang="es-ES" sz="1300" b="1" dirty="0">
              <a:latin typeface="Georgia" pitchFamily="18" charset="0"/>
              <a:ea typeface="Times New Roman" pitchFamily="18" charset="0"/>
              <a:cs typeface="Arial" pitchFamily="34" charset="0"/>
            </a:endParaRPr>
          </a:p>
          <a:p>
            <a:pPr indent="450850" algn="just">
              <a:tabLst>
                <a:tab pos="914400" algn="l"/>
              </a:tabLst>
            </a:pPr>
            <a:endParaRPr lang="es-ES" sz="1300" b="1" dirty="0">
              <a:latin typeface="Georgia" pitchFamily="18" charset="0"/>
              <a:ea typeface="Times New Roman" pitchFamily="18" charset="0"/>
              <a:cs typeface="Arial" pitchFamily="34" charset="0"/>
            </a:endParaRPr>
          </a:p>
          <a:p>
            <a:pPr indent="450850" algn="just">
              <a:tabLst>
                <a:tab pos="914400" algn="l"/>
              </a:tabLst>
            </a:pPr>
            <a:endParaRPr lang="es-ES" sz="600" dirty="0">
              <a:latin typeface="Georgia" pitchFamily="18" charset="0"/>
              <a:ea typeface="Times New Roman" pitchFamily="18" charset="0"/>
              <a:cs typeface="Arial" pitchFamily="34" charset="0"/>
            </a:endParaRPr>
          </a:p>
          <a:p>
            <a:pPr lvl="1" algn="just" eaLnBrk="0" hangingPunct="0">
              <a:tabLst>
                <a:tab pos="914400" algn="l"/>
              </a:tabLst>
            </a:pPr>
            <a:endParaRPr lang="es-ES_tradnl" sz="1600" dirty="0">
              <a:latin typeface="+mj-lt"/>
              <a:ea typeface="Times New Roman" pitchFamily="18" charset="0"/>
              <a:cs typeface="Arial" pitchFamily="34" charset="0"/>
            </a:endParaRPr>
          </a:p>
          <a:p>
            <a:pPr lvl="1" algn="just" eaLnBrk="0" hangingPunct="0">
              <a:tabLst>
                <a:tab pos="914400" algn="l"/>
              </a:tabLst>
            </a:pPr>
            <a:r>
              <a:rPr lang="es-ES_tradnl" sz="1600" dirty="0">
                <a:latin typeface="+mj-lt"/>
                <a:ea typeface="Times New Roman" pitchFamily="18" charset="0"/>
                <a:cs typeface="Arial" pitchFamily="34" charset="0"/>
              </a:rPr>
              <a:t>Los ayuntamientos de más de 50.000 habitantes están obligados a establecer servicios de transporte urbano en su municipio.</a:t>
            </a:r>
            <a:endParaRPr lang="es-ES" sz="800" dirty="0">
              <a:latin typeface="+mj-lt"/>
              <a:cs typeface="Arial" pitchFamily="34" charset="0"/>
            </a:endParaRPr>
          </a:p>
          <a:p>
            <a:pPr lvl="1" algn="just" eaLnBrk="0" hangingPunct="0">
              <a:tabLst>
                <a:tab pos="914400" algn="l"/>
              </a:tabLst>
            </a:pPr>
            <a:endParaRPr lang="es-ES_tradnl" sz="1600" dirty="0">
              <a:latin typeface="+mj-lt"/>
              <a:cs typeface="Times New Roman" pitchFamily="18" charset="0"/>
            </a:endParaRPr>
          </a:p>
          <a:p>
            <a:pPr lvl="1" algn="just" eaLnBrk="0" hangingPunct="0">
              <a:tabLst>
                <a:tab pos="914400" algn="l"/>
              </a:tabLst>
            </a:pPr>
            <a:r>
              <a:rPr lang="es-ES_tradnl" sz="1600" dirty="0">
                <a:latin typeface="+mj-lt"/>
                <a:cs typeface="Times New Roman" pitchFamily="18" charset="0"/>
              </a:rPr>
              <a:t>Las Comunidades Autónomas, y también algunos ayuntamientos, han dispuesto sistemas </a:t>
            </a:r>
            <a:r>
              <a:rPr lang="es-ES_tradnl" sz="1600" u="sng" dirty="0">
                <a:latin typeface="+mj-lt"/>
                <a:cs typeface="Times New Roman" pitchFamily="18" charset="0"/>
              </a:rPr>
              <a:t>ferroviarios urbanos </a:t>
            </a:r>
            <a:r>
              <a:rPr lang="es-ES_tradnl" sz="1600" dirty="0">
                <a:latin typeface="+mj-lt"/>
                <a:cs typeface="Times New Roman" pitchFamily="18" charset="0"/>
              </a:rPr>
              <a:t>y metropolitanos que contribuyen a la movilidad urbana. </a:t>
            </a:r>
            <a:endParaRPr lang="es-ES_tradnl" sz="2400" dirty="0">
              <a:latin typeface="+mj-lt"/>
              <a:cs typeface="Arial" pitchFamily="34" charset="0"/>
            </a:endParaRPr>
          </a:p>
        </p:txBody>
      </p:sp>
      <p:pic>
        <p:nvPicPr>
          <p:cNvPr id="43012" name="Picture 1"/>
          <p:cNvPicPr>
            <a:picLocks noChangeAspect="1" noChangeArrowheads="1"/>
          </p:cNvPicPr>
          <p:nvPr/>
        </p:nvPicPr>
        <p:blipFill>
          <a:blip r:embed="rId2" cstate="print"/>
          <a:srcRect/>
          <a:stretch>
            <a:fillRect/>
          </a:stretch>
        </p:blipFill>
        <p:spPr bwMode="auto">
          <a:xfrm>
            <a:off x="5219700" y="4149725"/>
            <a:ext cx="2909888" cy="2519363"/>
          </a:xfrm>
          <a:prstGeom prst="rect">
            <a:avLst/>
          </a:prstGeom>
          <a:noFill/>
          <a:ln w="9525">
            <a:noFill/>
            <a:miter lim="800000"/>
            <a:headEnd/>
            <a:tailEnd/>
          </a:ln>
        </p:spPr>
      </p:pic>
      <p:pic>
        <p:nvPicPr>
          <p:cNvPr id="43013" name="Picture 2"/>
          <p:cNvPicPr>
            <a:picLocks noChangeAspect="1" noChangeArrowheads="1"/>
          </p:cNvPicPr>
          <p:nvPr/>
        </p:nvPicPr>
        <p:blipFill>
          <a:blip r:embed="rId3" cstate="print"/>
          <a:srcRect/>
          <a:stretch>
            <a:fillRect/>
          </a:stretch>
        </p:blipFill>
        <p:spPr bwMode="auto">
          <a:xfrm>
            <a:off x="1331913" y="4144963"/>
            <a:ext cx="2663825" cy="25384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043608" y="1412776"/>
            <a:ext cx="7561262" cy="71913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LA FINANCIACIÓN EN ESPAÑA</a:t>
            </a:r>
          </a:p>
        </p:txBody>
      </p:sp>
      <p:sp>
        <p:nvSpPr>
          <p:cNvPr id="44035" name="Rectangle 1"/>
          <p:cNvSpPr>
            <a:spLocks noChangeArrowheads="1"/>
          </p:cNvSpPr>
          <p:nvPr/>
        </p:nvSpPr>
        <p:spPr bwMode="auto">
          <a:xfrm>
            <a:off x="467544" y="1556792"/>
            <a:ext cx="8352928" cy="3939540"/>
          </a:xfrm>
          <a:prstGeom prst="rect">
            <a:avLst/>
          </a:prstGeom>
          <a:noFill/>
          <a:ln w="9525">
            <a:noFill/>
            <a:miter lim="800000"/>
            <a:headEnd/>
            <a:tailEnd/>
          </a:ln>
        </p:spPr>
        <p:txBody>
          <a:bodyPr wrap="square" anchor="ctr">
            <a:spAutoFit/>
          </a:bodyPr>
          <a:lstStyle/>
          <a:p>
            <a:pPr algn="ctr">
              <a:tabLst>
                <a:tab pos="914400" algn="l"/>
              </a:tabLst>
            </a:pPr>
            <a:r>
              <a:rPr lang="es-ES" sz="2000" b="1" dirty="0">
                <a:latin typeface="+mj-lt"/>
                <a:ea typeface="Times New Roman" pitchFamily="18" charset="0"/>
                <a:cs typeface="Arial" pitchFamily="34" charset="0"/>
              </a:rPr>
              <a:t>¿Quién financia hoy día los sistemas de transporte urbano?</a:t>
            </a:r>
          </a:p>
          <a:p>
            <a:pPr algn="just">
              <a:tabLst>
                <a:tab pos="914400" algn="l"/>
              </a:tabLst>
            </a:pPr>
            <a:endParaRPr lang="es-ES" sz="600" dirty="0">
              <a:latin typeface="+mj-lt"/>
              <a:ea typeface="Times New Roman" pitchFamily="18" charset="0"/>
              <a:cs typeface="Arial" pitchFamily="34" charset="0"/>
            </a:endParaRPr>
          </a:p>
          <a:p>
            <a:pPr marL="0" lvl="1" algn="just" eaLnBrk="0" hangingPunct="0">
              <a:tabLst>
                <a:tab pos="914400" algn="l"/>
              </a:tabLst>
            </a:pPr>
            <a:endParaRPr lang="es-ES_tradnl" sz="1300" dirty="0">
              <a:latin typeface="+mj-lt"/>
              <a:ea typeface="Times New Roman" pitchFamily="18" charset="0"/>
              <a:cs typeface="Arial" pitchFamily="34" charset="0"/>
            </a:endParaRPr>
          </a:p>
          <a:p>
            <a:pPr marL="0" lvl="1" algn="just" eaLnBrk="0" hangingPunct="0">
              <a:tabLst>
                <a:tab pos="914400" algn="l"/>
              </a:tabLst>
            </a:pPr>
            <a:endParaRPr lang="es-ES_tradnl" sz="1600" dirty="0">
              <a:latin typeface="+mj-lt"/>
              <a:ea typeface="Times New Roman" pitchFamily="18" charset="0"/>
              <a:cs typeface="Arial" pitchFamily="34" charset="0"/>
            </a:endParaRPr>
          </a:p>
          <a:p>
            <a:pPr marL="0" lvl="1" algn="just" eaLnBrk="0" hangingPunct="0">
              <a:tabLst>
                <a:tab pos="914400" algn="l"/>
              </a:tabLst>
            </a:pPr>
            <a:r>
              <a:rPr lang="es-ES_tradnl" sz="1600" dirty="0">
                <a:latin typeface="+mj-lt"/>
                <a:ea typeface="Times New Roman" pitchFamily="18" charset="0"/>
                <a:cs typeface="Arial" pitchFamily="34" charset="0"/>
              </a:rPr>
              <a:t>Los Ayuntamientos acometen la financiación de las redes de transporte urbano, con una ayuda que reparte una vez al año el gobierno de la nación, a través de los Presupuestos del Estado. </a:t>
            </a:r>
          </a:p>
          <a:p>
            <a:pPr marL="0" lvl="1" algn="just" eaLnBrk="0" hangingPunct="0">
              <a:tabLst>
                <a:tab pos="914400" algn="l"/>
              </a:tabLst>
            </a:pPr>
            <a:endParaRPr lang="es-ES_tradnl" sz="1600" dirty="0">
              <a:latin typeface="+mj-lt"/>
              <a:ea typeface="Times New Roman" pitchFamily="18" charset="0"/>
              <a:cs typeface="Arial" pitchFamily="34" charset="0"/>
            </a:endParaRPr>
          </a:p>
          <a:p>
            <a:pPr marL="0" lvl="1" algn="just" eaLnBrk="0" hangingPunct="0">
              <a:tabLst>
                <a:tab pos="914400" algn="l"/>
              </a:tabLst>
            </a:pPr>
            <a:r>
              <a:rPr lang="es-ES_tradnl" sz="1600" dirty="0">
                <a:latin typeface="+mj-lt"/>
                <a:ea typeface="Times New Roman" pitchFamily="18" charset="0"/>
                <a:cs typeface="Arial" pitchFamily="34" charset="0"/>
              </a:rPr>
              <a:t>Madrid, Barcelona y </a:t>
            </a:r>
            <a:r>
              <a:rPr lang="es-ES_tradnl" sz="1600" dirty="0" smtClean="0">
                <a:latin typeface="+mj-lt"/>
                <a:ea typeface="Times New Roman" pitchFamily="18" charset="0"/>
                <a:cs typeface="Arial" pitchFamily="34" charset="0"/>
              </a:rPr>
              <a:t>Canarias (y ahora Valencia) </a:t>
            </a:r>
            <a:r>
              <a:rPr lang="es-ES_tradnl" sz="1600" dirty="0">
                <a:latin typeface="+mj-lt"/>
                <a:ea typeface="Times New Roman" pitchFamily="18" charset="0"/>
                <a:cs typeface="Arial" pitchFamily="34" charset="0"/>
              </a:rPr>
              <a:t>disponen de contrato-programa especial.</a:t>
            </a:r>
            <a:endParaRPr lang="es-ES" sz="1600" dirty="0">
              <a:latin typeface="+mj-lt"/>
              <a:cs typeface="Arial" pitchFamily="34" charset="0"/>
            </a:endParaRPr>
          </a:p>
          <a:p>
            <a:pPr marL="0" lvl="1" algn="just" eaLnBrk="0" hangingPunct="0">
              <a:tabLst>
                <a:tab pos="914400" algn="l"/>
              </a:tabLst>
            </a:pPr>
            <a:endParaRPr lang="es-ES" sz="1600" dirty="0">
              <a:latin typeface="+mj-lt"/>
              <a:cs typeface="Arial" pitchFamily="34" charset="0"/>
            </a:endParaRPr>
          </a:p>
          <a:p>
            <a:pPr marL="0" lvl="1" algn="just" eaLnBrk="0" hangingPunct="0">
              <a:buFont typeface="Symbol" pitchFamily="18" charset="2"/>
              <a:buChar char=""/>
              <a:tabLst>
                <a:tab pos="914400" algn="l"/>
              </a:tabLst>
            </a:pPr>
            <a:endParaRPr lang="es-ES_tradnl" sz="1600" dirty="0">
              <a:latin typeface="+mj-lt"/>
              <a:cs typeface="Times New Roman" pitchFamily="18" charset="0"/>
            </a:endParaRPr>
          </a:p>
          <a:p>
            <a:pPr marL="0" lvl="1" algn="just" eaLnBrk="0" hangingPunct="0">
              <a:tabLst>
                <a:tab pos="914400" algn="l"/>
              </a:tabLst>
            </a:pPr>
            <a:r>
              <a:rPr lang="es-ES_tradnl" sz="1600" dirty="0">
                <a:latin typeface="+mj-lt"/>
                <a:cs typeface="Times New Roman" pitchFamily="18" charset="0"/>
              </a:rPr>
              <a:t>Las Comunidades Autónomas las que han desarrollado sistemas de transporte ferroviario, en los que sí aportan financiación, aunque puedan estar al mismo tiempo parcialmente financiados por el Estado e incluso los Ayuntamientos.  </a:t>
            </a:r>
          </a:p>
          <a:p>
            <a:pPr lvl="1" algn="just" eaLnBrk="0" hangingPunct="0">
              <a:buFont typeface="Symbol" pitchFamily="18" charset="2"/>
              <a:buChar char=""/>
              <a:tabLst>
                <a:tab pos="914400" algn="l"/>
              </a:tabLst>
            </a:pPr>
            <a:endParaRPr lang="es-ES_tradnl" sz="1400" dirty="0">
              <a:latin typeface="+mj-lt"/>
              <a:cs typeface="Arial" pitchFamily="34" charset="0"/>
            </a:endParaRPr>
          </a:p>
          <a:p>
            <a:pPr lvl="1" algn="just" eaLnBrk="0" hangingPunct="0">
              <a:buFont typeface="Symbol" pitchFamily="18" charset="2"/>
              <a:buChar char=""/>
              <a:tabLst>
                <a:tab pos="914400" algn="l"/>
              </a:tabLst>
            </a:pPr>
            <a:endParaRPr lang="es-ES" sz="700" dirty="0">
              <a:latin typeface="+mj-lt"/>
              <a:cs typeface="Arial" pitchFamily="34" charset="0"/>
            </a:endParaRPr>
          </a:p>
          <a:p>
            <a:pPr indent="450850" algn="just" eaLnBrk="0" hangingPunct="0">
              <a:tabLst>
                <a:tab pos="914400" algn="l"/>
              </a:tabLst>
            </a:pPr>
            <a:r>
              <a:rPr lang="es-ES" sz="1400" dirty="0">
                <a:latin typeface="+mj-lt"/>
                <a:cs typeface="Times New Roman" pitchFamily="18" charset="0"/>
              </a:rPr>
              <a:t> </a:t>
            </a:r>
            <a:endParaRPr lang="es-ES" sz="2000" dirty="0">
              <a:latin typeface="+mj-lt"/>
              <a:cs typeface="Arial" pitchFamily="34" charset="0"/>
            </a:endParaRPr>
          </a:p>
        </p:txBody>
      </p:sp>
      <p:sp>
        <p:nvSpPr>
          <p:cNvPr id="44036" name="5 Rectángulo"/>
          <p:cNvSpPr>
            <a:spLocks noChangeArrowheads="1"/>
          </p:cNvSpPr>
          <p:nvPr/>
        </p:nvSpPr>
        <p:spPr bwMode="auto">
          <a:xfrm>
            <a:off x="1691680" y="5733256"/>
            <a:ext cx="6912768" cy="646331"/>
          </a:xfrm>
          <a:prstGeom prst="rect">
            <a:avLst/>
          </a:prstGeom>
          <a:noFill/>
          <a:ln w="9525">
            <a:noFill/>
            <a:miter lim="800000"/>
            <a:headEnd/>
            <a:tailEnd/>
          </a:ln>
        </p:spPr>
        <p:txBody>
          <a:bodyPr wrap="square">
            <a:spAutoFit/>
          </a:bodyPr>
          <a:lstStyle/>
          <a:p>
            <a:pPr algn="just" eaLnBrk="0" hangingPunct="0">
              <a:tabLst>
                <a:tab pos="914400" algn="l"/>
              </a:tabLst>
            </a:pPr>
            <a:r>
              <a:rPr lang="es-ES" b="1" dirty="0">
                <a:latin typeface="+mj-lt"/>
                <a:ea typeface="Times New Roman" pitchFamily="18" charset="0"/>
                <a:cs typeface="Arial" pitchFamily="34" charset="0"/>
              </a:rPr>
              <a:t>La financiación del transporte público es desigual, irregular e imprevisible.</a:t>
            </a:r>
          </a:p>
        </p:txBody>
      </p:sp>
      <p:sp>
        <p:nvSpPr>
          <p:cNvPr id="7" name="6 Flecha derecha"/>
          <p:cNvSpPr/>
          <p:nvPr/>
        </p:nvSpPr>
        <p:spPr>
          <a:xfrm>
            <a:off x="900113" y="5724550"/>
            <a:ext cx="576262"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LA FINANCIACIÓN EN ESPAÑA</a:t>
            </a:r>
          </a:p>
        </p:txBody>
      </p:sp>
      <p:sp>
        <p:nvSpPr>
          <p:cNvPr id="31" name="30 Rectángulo redondeado"/>
          <p:cNvSpPr/>
          <p:nvPr/>
        </p:nvSpPr>
        <p:spPr bwMode="auto">
          <a:xfrm>
            <a:off x="1619672" y="1268760"/>
            <a:ext cx="6038027" cy="481552"/>
          </a:xfrm>
          <a:prstGeom prst="roundRect">
            <a:avLst/>
          </a:prstGeom>
          <a:gradFill rotWithShape="1">
            <a:gsLst>
              <a:gs pos="0">
                <a:srgbClr val="EEECE1">
                  <a:tint val="80000"/>
                  <a:satMod val="300000"/>
                </a:srgbClr>
              </a:gs>
              <a:gs pos="100000">
                <a:srgbClr val="EEECE1">
                  <a:shade val="30000"/>
                  <a:satMod val="200000"/>
                </a:srgbClr>
              </a:gs>
            </a:gsLst>
            <a:path path="circle">
              <a:fillToRect l="50000" t="50000" r="50000" b="50000"/>
            </a:path>
          </a:gra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s-ES" kern="0">
              <a:solidFill>
                <a:sysClr val="window" lastClr="FFFFFF"/>
              </a:solidFill>
              <a:latin typeface="Calibri"/>
            </a:endParaRPr>
          </a:p>
        </p:txBody>
      </p:sp>
      <p:sp>
        <p:nvSpPr>
          <p:cNvPr id="35" name="34 CuadroTexto"/>
          <p:cNvSpPr txBox="1"/>
          <p:nvPr/>
        </p:nvSpPr>
        <p:spPr bwMode="auto">
          <a:xfrm>
            <a:off x="2123728" y="1340768"/>
            <a:ext cx="5472113" cy="338137"/>
          </a:xfrm>
          <a:prstGeom prst="rect">
            <a:avLst/>
          </a:prstGeom>
          <a:noFill/>
        </p:spPr>
        <p:txBody>
          <a:bodyPr>
            <a:spAutoFit/>
          </a:bodyPr>
          <a:lstStyle/>
          <a:p>
            <a:pPr fontAlgn="auto">
              <a:spcBef>
                <a:spcPts val="0"/>
              </a:spcBef>
              <a:spcAft>
                <a:spcPts val="0"/>
              </a:spcAft>
              <a:defRPr/>
            </a:pPr>
            <a:r>
              <a:rPr lang="es-ES" sz="1600" b="1" kern="0" dirty="0">
                <a:solidFill>
                  <a:sysClr val="windowText" lastClr="000000"/>
                </a:solidFill>
                <a:latin typeface="+mj-lt"/>
              </a:rPr>
              <a:t>MAPA DE LA FINANCIACIÓN DEL TRANSPORTE</a:t>
            </a:r>
          </a:p>
        </p:txBody>
      </p:sp>
      <p:grpSp>
        <p:nvGrpSpPr>
          <p:cNvPr id="24" name="23 Grupo"/>
          <p:cNvGrpSpPr/>
          <p:nvPr/>
        </p:nvGrpSpPr>
        <p:grpSpPr>
          <a:xfrm>
            <a:off x="756221" y="2478342"/>
            <a:ext cx="7704211" cy="662626"/>
            <a:chOff x="684213" y="2291712"/>
            <a:chExt cx="7488187" cy="662626"/>
          </a:xfrm>
        </p:grpSpPr>
        <p:sp>
          <p:nvSpPr>
            <p:cNvPr id="27" name="26 Rectángulo redondeado"/>
            <p:cNvSpPr/>
            <p:nvPr/>
          </p:nvSpPr>
          <p:spPr bwMode="auto">
            <a:xfrm>
              <a:off x="2955924" y="2292350"/>
              <a:ext cx="5072459" cy="661988"/>
            </a:xfrm>
            <a:prstGeom prst="roundRect">
              <a:avLst/>
            </a:prstGeom>
            <a:solidFill>
              <a:srgbClr val="EEECE1"/>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s-ES" kern="0">
                <a:solidFill>
                  <a:sysClr val="window" lastClr="FFFFFF"/>
                </a:solidFill>
                <a:latin typeface="Calibri"/>
              </a:endParaRPr>
            </a:p>
          </p:txBody>
        </p:sp>
        <p:sp>
          <p:nvSpPr>
            <p:cNvPr id="30" name="29 Rectángulo redondeado"/>
            <p:cNvSpPr/>
            <p:nvPr/>
          </p:nvSpPr>
          <p:spPr bwMode="auto">
            <a:xfrm>
              <a:off x="684213" y="2291712"/>
              <a:ext cx="1947751" cy="662135"/>
            </a:xfrm>
            <a:prstGeom prst="roundRect">
              <a:avLst/>
            </a:prstGeom>
            <a:gradFill rotWithShape="1">
              <a:gsLst>
                <a:gs pos="0">
                  <a:srgbClr val="EEECE1">
                    <a:tint val="80000"/>
                    <a:satMod val="300000"/>
                  </a:srgbClr>
                </a:gs>
                <a:gs pos="100000">
                  <a:srgbClr val="EEECE1">
                    <a:shade val="30000"/>
                    <a:satMod val="200000"/>
                  </a:srgbClr>
                </a:gs>
              </a:gsLst>
              <a:path path="circle">
                <a:fillToRect l="50000" t="50000" r="50000" b="50000"/>
              </a:path>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ES" kern="0">
                <a:solidFill>
                  <a:sysClr val="windowText" lastClr="000000"/>
                </a:solidFill>
                <a:latin typeface="Calibri"/>
              </a:endParaRPr>
            </a:p>
          </p:txBody>
        </p:sp>
        <p:sp>
          <p:nvSpPr>
            <p:cNvPr id="32" name="31 CuadroTexto"/>
            <p:cNvSpPr txBox="1"/>
            <p:nvPr/>
          </p:nvSpPr>
          <p:spPr bwMode="auto">
            <a:xfrm>
              <a:off x="1116013" y="2492375"/>
              <a:ext cx="1233487" cy="369332"/>
            </a:xfrm>
            <a:prstGeom prst="rect">
              <a:avLst/>
            </a:prstGeom>
            <a:noFill/>
          </p:spPr>
          <p:txBody>
            <a:bodyPr>
              <a:spAutoFit/>
            </a:bodyPr>
            <a:lstStyle/>
            <a:p>
              <a:pPr fontAlgn="auto">
                <a:spcBef>
                  <a:spcPts val="0"/>
                </a:spcBef>
                <a:spcAft>
                  <a:spcPts val="0"/>
                </a:spcAft>
                <a:defRPr/>
              </a:pPr>
              <a:r>
                <a:rPr lang="es-ES" b="1" kern="0" dirty="0">
                  <a:solidFill>
                    <a:sysClr val="windowText" lastClr="000000"/>
                  </a:solidFill>
                  <a:latin typeface="+mj-lt"/>
                </a:rPr>
                <a:t>ESTADO</a:t>
              </a:r>
            </a:p>
          </p:txBody>
        </p:sp>
        <p:sp>
          <p:nvSpPr>
            <p:cNvPr id="36" name="35 CuadroTexto"/>
            <p:cNvSpPr txBox="1"/>
            <p:nvPr/>
          </p:nvSpPr>
          <p:spPr bwMode="auto">
            <a:xfrm>
              <a:off x="3021013" y="2352675"/>
              <a:ext cx="4757241" cy="338554"/>
            </a:xfrm>
            <a:prstGeom prst="rect">
              <a:avLst/>
            </a:prstGeom>
            <a:noFill/>
          </p:spPr>
          <p:txBody>
            <a:bodyPr wrap="square">
              <a:spAutoFit/>
            </a:bodyPr>
            <a:lstStyle/>
            <a:p>
              <a:pPr fontAlgn="auto">
                <a:spcBef>
                  <a:spcPts val="0"/>
                </a:spcBef>
                <a:spcAft>
                  <a:spcPts val="0"/>
                </a:spcAft>
                <a:defRPr/>
              </a:pPr>
              <a:r>
                <a:rPr lang="es-ES" sz="1600" kern="0" dirty="0">
                  <a:solidFill>
                    <a:sysClr val="windowText" lastClr="000000"/>
                  </a:solidFill>
                  <a:latin typeface="+mj-lt"/>
                </a:rPr>
                <a:t>Contratos-Programa:   Madrid, </a:t>
              </a:r>
              <a:r>
                <a:rPr lang="es-ES" sz="1600" kern="0" dirty="0" err="1" smtClean="0">
                  <a:solidFill>
                    <a:sysClr val="windowText" lastClr="000000"/>
                  </a:solidFill>
                  <a:latin typeface="+mj-lt"/>
                </a:rPr>
                <a:t>Barcelona,Canarias</a:t>
              </a:r>
              <a:r>
                <a:rPr lang="es-ES" sz="1600" kern="0" dirty="0" smtClean="0">
                  <a:solidFill>
                    <a:sysClr val="windowText" lastClr="000000"/>
                  </a:solidFill>
                  <a:latin typeface="+mj-lt"/>
                </a:rPr>
                <a:t> </a:t>
              </a:r>
              <a:endParaRPr lang="es-ES" sz="1600" kern="0" dirty="0">
                <a:solidFill>
                  <a:sysClr val="windowText" lastClr="000000"/>
                </a:solidFill>
                <a:latin typeface="+mj-lt"/>
              </a:endParaRPr>
            </a:p>
          </p:txBody>
        </p:sp>
        <p:sp>
          <p:nvSpPr>
            <p:cNvPr id="37" name="36 CuadroTexto"/>
            <p:cNvSpPr txBox="1"/>
            <p:nvPr/>
          </p:nvSpPr>
          <p:spPr bwMode="auto">
            <a:xfrm>
              <a:off x="3021013" y="2592388"/>
              <a:ext cx="5151387" cy="338554"/>
            </a:xfrm>
            <a:prstGeom prst="rect">
              <a:avLst/>
            </a:prstGeom>
            <a:noFill/>
          </p:spPr>
          <p:txBody>
            <a:bodyPr wrap="square">
              <a:spAutoFit/>
            </a:bodyPr>
            <a:lstStyle/>
            <a:p>
              <a:pPr fontAlgn="auto">
                <a:spcBef>
                  <a:spcPts val="0"/>
                </a:spcBef>
                <a:spcAft>
                  <a:spcPts val="0"/>
                </a:spcAft>
                <a:defRPr/>
              </a:pPr>
              <a:r>
                <a:rPr lang="es-ES" sz="1600" kern="0" dirty="0">
                  <a:solidFill>
                    <a:sysClr val="windowText" lastClr="000000"/>
                  </a:solidFill>
                  <a:latin typeface="+mj-lt"/>
                </a:rPr>
                <a:t>Subvención al déficit de explotación: resto de Aytos.</a:t>
              </a:r>
            </a:p>
          </p:txBody>
        </p:sp>
      </p:grpSp>
      <p:grpSp>
        <p:nvGrpSpPr>
          <p:cNvPr id="22" name="21 Grupo"/>
          <p:cNvGrpSpPr/>
          <p:nvPr/>
        </p:nvGrpSpPr>
        <p:grpSpPr>
          <a:xfrm>
            <a:off x="749138" y="3645024"/>
            <a:ext cx="7927318" cy="662723"/>
            <a:chOff x="749138" y="3916363"/>
            <a:chExt cx="7710650" cy="662723"/>
          </a:xfrm>
        </p:grpSpPr>
        <p:sp>
          <p:nvSpPr>
            <p:cNvPr id="26" name="25 Rectángulo redondeado"/>
            <p:cNvSpPr/>
            <p:nvPr/>
          </p:nvSpPr>
          <p:spPr bwMode="auto">
            <a:xfrm>
              <a:off x="3021012" y="3916363"/>
              <a:ext cx="5007371" cy="661987"/>
            </a:xfrm>
            <a:prstGeom prst="roundRect">
              <a:avLst/>
            </a:prstGeom>
            <a:solidFill>
              <a:srgbClr val="EEECE1"/>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s-ES" kern="0">
                <a:solidFill>
                  <a:sysClr val="window" lastClr="FFFFFF"/>
                </a:solidFill>
                <a:latin typeface="Calibri"/>
              </a:endParaRPr>
            </a:p>
          </p:txBody>
        </p:sp>
        <p:sp>
          <p:nvSpPr>
            <p:cNvPr id="29" name="28 Rectángulo redondeado"/>
            <p:cNvSpPr/>
            <p:nvPr/>
          </p:nvSpPr>
          <p:spPr bwMode="auto">
            <a:xfrm>
              <a:off x="749138" y="3916951"/>
              <a:ext cx="1947751" cy="662135"/>
            </a:xfrm>
            <a:prstGeom prst="roundRect">
              <a:avLst/>
            </a:prstGeom>
            <a:gradFill rotWithShape="1">
              <a:gsLst>
                <a:gs pos="0">
                  <a:srgbClr val="EEECE1">
                    <a:tint val="80000"/>
                    <a:satMod val="300000"/>
                  </a:srgbClr>
                </a:gs>
                <a:gs pos="100000">
                  <a:srgbClr val="EEECE1">
                    <a:shade val="30000"/>
                    <a:satMod val="200000"/>
                  </a:srgbClr>
                </a:gs>
              </a:gsLst>
              <a:path path="circle">
                <a:fillToRect l="50000" t="50000" r="50000" b="50000"/>
              </a:path>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ES" kern="0">
                <a:solidFill>
                  <a:sysClr val="windowText" lastClr="000000"/>
                </a:solidFill>
                <a:latin typeface="Calibri"/>
              </a:endParaRPr>
            </a:p>
          </p:txBody>
        </p:sp>
        <p:sp>
          <p:nvSpPr>
            <p:cNvPr id="33" name="32 CuadroTexto"/>
            <p:cNvSpPr txBox="1"/>
            <p:nvPr/>
          </p:nvSpPr>
          <p:spPr bwMode="auto">
            <a:xfrm>
              <a:off x="1044575" y="4076700"/>
              <a:ext cx="1622425" cy="369888"/>
            </a:xfrm>
            <a:prstGeom prst="rect">
              <a:avLst/>
            </a:prstGeom>
            <a:noFill/>
          </p:spPr>
          <p:txBody>
            <a:bodyPr>
              <a:spAutoFit/>
            </a:bodyPr>
            <a:lstStyle/>
            <a:p>
              <a:pPr fontAlgn="auto">
                <a:spcBef>
                  <a:spcPts val="0"/>
                </a:spcBef>
                <a:spcAft>
                  <a:spcPts val="0"/>
                </a:spcAft>
                <a:defRPr/>
              </a:pPr>
              <a:r>
                <a:rPr lang="es-ES" b="1" kern="0" dirty="0">
                  <a:solidFill>
                    <a:sysClr val="windowText" lastClr="000000"/>
                  </a:solidFill>
                  <a:latin typeface="+mj-lt"/>
                </a:rPr>
                <a:t>CC.AA. (*)</a:t>
              </a:r>
            </a:p>
          </p:txBody>
        </p:sp>
        <p:sp>
          <p:nvSpPr>
            <p:cNvPr id="38" name="37 CuadroTexto"/>
            <p:cNvSpPr txBox="1"/>
            <p:nvPr/>
          </p:nvSpPr>
          <p:spPr bwMode="auto">
            <a:xfrm>
              <a:off x="3151188" y="4217988"/>
              <a:ext cx="5308600" cy="338137"/>
            </a:xfrm>
            <a:prstGeom prst="rect">
              <a:avLst/>
            </a:prstGeom>
            <a:noFill/>
          </p:spPr>
          <p:txBody>
            <a:bodyPr>
              <a:spAutoFit/>
            </a:bodyPr>
            <a:lstStyle/>
            <a:p>
              <a:pPr fontAlgn="auto">
                <a:spcBef>
                  <a:spcPts val="0"/>
                </a:spcBef>
                <a:spcAft>
                  <a:spcPts val="0"/>
                </a:spcAft>
                <a:defRPr/>
              </a:pPr>
              <a:r>
                <a:rPr lang="es-ES" sz="1600" kern="0" dirty="0">
                  <a:solidFill>
                    <a:sysClr val="windowText" lastClr="000000"/>
                  </a:solidFill>
                  <a:latin typeface="+mj-lt"/>
                </a:rPr>
                <a:t>Apoyo a Consorcios, Autoridades de Transporte… </a:t>
              </a:r>
            </a:p>
          </p:txBody>
        </p:sp>
        <p:sp>
          <p:nvSpPr>
            <p:cNvPr id="39" name="38 CuadroTexto"/>
            <p:cNvSpPr txBox="1"/>
            <p:nvPr/>
          </p:nvSpPr>
          <p:spPr bwMode="auto">
            <a:xfrm>
              <a:off x="3151188" y="3976688"/>
              <a:ext cx="4349750" cy="338554"/>
            </a:xfrm>
            <a:prstGeom prst="rect">
              <a:avLst/>
            </a:prstGeom>
            <a:noFill/>
          </p:spPr>
          <p:txBody>
            <a:bodyPr>
              <a:spAutoFit/>
            </a:bodyPr>
            <a:lstStyle/>
            <a:p>
              <a:pPr fontAlgn="auto">
                <a:spcBef>
                  <a:spcPts val="0"/>
                </a:spcBef>
                <a:spcAft>
                  <a:spcPts val="0"/>
                </a:spcAft>
                <a:defRPr/>
              </a:pPr>
              <a:r>
                <a:rPr lang="es-ES" sz="1600" kern="0" dirty="0">
                  <a:solidFill>
                    <a:sysClr val="windowText" lastClr="000000"/>
                  </a:solidFill>
                  <a:latin typeface="+mj-lt"/>
                </a:rPr>
                <a:t>Sector Ferroviario. </a:t>
              </a:r>
            </a:p>
          </p:txBody>
        </p:sp>
      </p:grpSp>
      <p:grpSp>
        <p:nvGrpSpPr>
          <p:cNvPr id="23" name="22 Grupo"/>
          <p:cNvGrpSpPr/>
          <p:nvPr/>
        </p:nvGrpSpPr>
        <p:grpSpPr>
          <a:xfrm>
            <a:off x="755576" y="4797152"/>
            <a:ext cx="8136904" cy="675104"/>
            <a:chOff x="814063" y="5541963"/>
            <a:chExt cx="7862393" cy="675104"/>
          </a:xfrm>
        </p:grpSpPr>
        <p:sp>
          <p:nvSpPr>
            <p:cNvPr id="25" name="24 Rectángulo redondeado"/>
            <p:cNvSpPr/>
            <p:nvPr/>
          </p:nvSpPr>
          <p:spPr bwMode="auto">
            <a:xfrm>
              <a:off x="3086100" y="5541963"/>
              <a:ext cx="4942284" cy="661987"/>
            </a:xfrm>
            <a:prstGeom prst="roundRect">
              <a:avLst/>
            </a:prstGeom>
            <a:solidFill>
              <a:srgbClr val="EEECE1"/>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s-ES" kern="0">
                <a:solidFill>
                  <a:sysClr val="window" lastClr="FFFFFF"/>
                </a:solidFill>
                <a:latin typeface="Calibri"/>
              </a:endParaRPr>
            </a:p>
          </p:txBody>
        </p:sp>
        <p:sp>
          <p:nvSpPr>
            <p:cNvPr id="28" name="27 Rectángulo redondeado"/>
            <p:cNvSpPr/>
            <p:nvPr/>
          </p:nvSpPr>
          <p:spPr bwMode="auto">
            <a:xfrm>
              <a:off x="814063" y="5542191"/>
              <a:ext cx="1947751" cy="662135"/>
            </a:xfrm>
            <a:prstGeom prst="roundRect">
              <a:avLst/>
            </a:prstGeom>
            <a:gradFill rotWithShape="1">
              <a:gsLst>
                <a:gs pos="0">
                  <a:srgbClr val="EEECE1">
                    <a:tint val="80000"/>
                    <a:satMod val="300000"/>
                  </a:srgbClr>
                </a:gs>
                <a:gs pos="100000">
                  <a:srgbClr val="EEECE1">
                    <a:shade val="30000"/>
                    <a:satMod val="200000"/>
                  </a:srgbClr>
                </a:gs>
              </a:gsLst>
              <a:path path="circle">
                <a:fillToRect l="50000" t="50000" r="50000" b="50000"/>
              </a:path>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ES" kern="0">
                <a:solidFill>
                  <a:sysClr val="windowText" lastClr="000000"/>
                </a:solidFill>
                <a:latin typeface="Calibri"/>
              </a:endParaRPr>
            </a:p>
          </p:txBody>
        </p:sp>
        <p:sp>
          <p:nvSpPr>
            <p:cNvPr id="34" name="33 CuadroTexto"/>
            <p:cNvSpPr txBox="1"/>
            <p:nvPr/>
          </p:nvSpPr>
          <p:spPr bwMode="auto">
            <a:xfrm>
              <a:off x="1043608" y="5757987"/>
              <a:ext cx="1943100" cy="307975"/>
            </a:xfrm>
            <a:prstGeom prst="rect">
              <a:avLst/>
            </a:prstGeom>
            <a:noFill/>
          </p:spPr>
          <p:txBody>
            <a:bodyPr>
              <a:spAutoFit/>
            </a:bodyPr>
            <a:lstStyle/>
            <a:p>
              <a:pPr fontAlgn="auto">
                <a:spcBef>
                  <a:spcPts val="0"/>
                </a:spcBef>
                <a:spcAft>
                  <a:spcPts val="0"/>
                </a:spcAft>
                <a:defRPr/>
              </a:pPr>
              <a:r>
                <a:rPr lang="es-ES" sz="1400" b="1" kern="0" dirty="0">
                  <a:solidFill>
                    <a:sysClr val="windowText" lastClr="000000"/>
                  </a:solidFill>
                  <a:latin typeface="+mj-lt"/>
                </a:rPr>
                <a:t>AYUNTAMIENTOS</a:t>
              </a:r>
            </a:p>
          </p:txBody>
        </p:sp>
        <p:sp>
          <p:nvSpPr>
            <p:cNvPr id="40" name="39 CuadroTexto"/>
            <p:cNvSpPr txBox="1"/>
            <p:nvPr/>
          </p:nvSpPr>
          <p:spPr bwMode="auto">
            <a:xfrm>
              <a:off x="3151188" y="5602288"/>
              <a:ext cx="5525268" cy="338554"/>
            </a:xfrm>
            <a:prstGeom prst="rect">
              <a:avLst/>
            </a:prstGeom>
            <a:noFill/>
          </p:spPr>
          <p:txBody>
            <a:bodyPr wrap="square">
              <a:spAutoFit/>
            </a:bodyPr>
            <a:lstStyle/>
            <a:p>
              <a:pPr fontAlgn="auto">
                <a:spcBef>
                  <a:spcPts val="0"/>
                </a:spcBef>
                <a:spcAft>
                  <a:spcPts val="0"/>
                </a:spcAft>
                <a:defRPr/>
              </a:pPr>
              <a:r>
                <a:rPr lang="es-ES" sz="1600" kern="0" dirty="0">
                  <a:solidFill>
                    <a:sysClr val="windowText" lastClr="000000"/>
                  </a:solidFill>
                  <a:latin typeface="+mj-lt"/>
                </a:rPr>
                <a:t>Empresas Públicas: </a:t>
              </a:r>
              <a:r>
                <a:rPr lang="es-ES" sz="1600" kern="0" dirty="0" err="1">
                  <a:solidFill>
                    <a:sysClr val="windowText" lastClr="000000"/>
                  </a:solidFill>
                  <a:latin typeface="+mj-lt"/>
                </a:rPr>
                <a:t>subv</a:t>
              </a:r>
              <a:r>
                <a:rPr lang="es-ES" sz="1600" kern="0" dirty="0">
                  <a:solidFill>
                    <a:sysClr val="windowText" lastClr="000000"/>
                  </a:solidFill>
                  <a:latin typeface="+mj-lt"/>
                </a:rPr>
                <a:t>. al déficit de explotación. </a:t>
              </a:r>
            </a:p>
          </p:txBody>
        </p:sp>
        <p:sp>
          <p:nvSpPr>
            <p:cNvPr id="41" name="40 CuadroTexto"/>
            <p:cNvSpPr txBox="1"/>
            <p:nvPr/>
          </p:nvSpPr>
          <p:spPr bwMode="auto">
            <a:xfrm>
              <a:off x="3132138" y="5878513"/>
              <a:ext cx="4349750" cy="338554"/>
            </a:xfrm>
            <a:prstGeom prst="rect">
              <a:avLst/>
            </a:prstGeom>
            <a:noFill/>
          </p:spPr>
          <p:txBody>
            <a:bodyPr>
              <a:spAutoFit/>
            </a:bodyPr>
            <a:lstStyle/>
            <a:p>
              <a:pPr fontAlgn="auto">
                <a:spcBef>
                  <a:spcPts val="0"/>
                </a:spcBef>
                <a:spcAft>
                  <a:spcPts val="0"/>
                </a:spcAft>
                <a:defRPr/>
              </a:pPr>
              <a:r>
                <a:rPr lang="es-ES" sz="1600" kern="0" dirty="0">
                  <a:solidFill>
                    <a:sysClr val="windowText" lastClr="000000"/>
                  </a:solidFill>
                  <a:latin typeface="+mj-lt"/>
                </a:rPr>
                <a:t>Empresas Privadas: contrato. </a:t>
              </a:r>
            </a:p>
          </p:txBody>
        </p:sp>
      </p:grpSp>
      <p:sp>
        <p:nvSpPr>
          <p:cNvPr id="42" name="41 Rectángulo"/>
          <p:cNvSpPr/>
          <p:nvPr/>
        </p:nvSpPr>
        <p:spPr bwMode="auto">
          <a:xfrm>
            <a:off x="900113" y="6381750"/>
            <a:ext cx="2263761" cy="276999"/>
          </a:xfrm>
          <a:prstGeom prst="rect">
            <a:avLst/>
          </a:prstGeom>
        </p:spPr>
        <p:txBody>
          <a:bodyPr wrap="none">
            <a:spAutoFit/>
          </a:bodyPr>
          <a:lstStyle/>
          <a:p>
            <a:pPr fontAlgn="auto">
              <a:spcBef>
                <a:spcPts val="0"/>
              </a:spcBef>
              <a:spcAft>
                <a:spcPts val="0"/>
              </a:spcAft>
              <a:defRPr/>
            </a:pPr>
            <a:r>
              <a:rPr lang="es-ES" sz="1200" kern="0" dirty="0">
                <a:solidFill>
                  <a:sysClr val="windowText" lastClr="000000"/>
                </a:solidFill>
                <a:latin typeface="+mj-lt"/>
              </a:rPr>
              <a:t>(*) Salvo País Vasco y Canarias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1691680" y="980728"/>
            <a:ext cx="5832475" cy="6477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LA FINANCIACIÓN EN ESPAÑA</a:t>
            </a:r>
          </a:p>
        </p:txBody>
      </p:sp>
      <p:sp>
        <p:nvSpPr>
          <p:cNvPr id="47107" name="4 Rectángulo"/>
          <p:cNvSpPr>
            <a:spLocks noChangeArrowheads="1"/>
          </p:cNvSpPr>
          <p:nvPr/>
        </p:nvSpPr>
        <p:spPr bwMode="auto">
          <a:xfrm>
            <a:off x="3708400" y="1916832"/>
            <a:ext cx="5435600" cy="1146468"/>
          </a:xfrm>
          <a:prstGeom prst="rect">
            <a:avLst/>
          </a:prstGeom>
          <a:noFill/>
          <a:ln w="9525">
            <a:noFill/>
            <a:miter lim="800000"/>
            <a:headEnd/>
            <a:tailEnd/>
          </a:ln>
        </p:spPr>
        <p:txBody>
          <a:bodyPr wrap="square">
            <a:spAutoFit/>
          </a:bodyPr>
          <a:lstStyle/>
          <a:p>
            <a:pPr marL="342900" indent="-342900" algn="just">
              <a:spcBef>
                <a:spcPts val="500"/>
              </a:spcBef>
              <a:buFont typeface="Trebuchet MS" pitchFamily="34" charset="0"/>
              <a:buAutoNum type="alphaUcParenR"/>
              <a:tabLst>
                <a:tab pos="906463" algn="l"/>
              </a:tabLst>
            </a:pPr>
            <a:r>
              <a:rPr lang="es-ES" sz="1400" dirty="0">
                <a:latin typeface="+mj-lt"/>
                <a:cs typeface="Times New Roman" pitchFamily="18" charset="0"/>
              </a:rPr>
              <a:t>Subvención por la longitud de la red (5%).</a:t>
            </a:r>
          </a:p>
          <a:p>
            <a:pPr marL="342900" indent="-342900" algn="just">
              <a:spcBef>
                <a:spcPts val="500"/>
              </a:spcBef>
              <a:buFont typeface="Trebuchet MS" pitchFamily="34" charset="0"/>
              <a:buAutoNum type="alphaUcParenR"/>
              <a:tabLst>
                <a:tab pos="906463" algn="l"/>
              </a:tabLst>
            </a:pPr>
            <a:r>
              <a:rPr lang="es-ES" sz="1400" dirty="0">
                <a:latin typeface="+mj-lt"/>
                <a:cs typeface="Times New Roman" pitchFamily="18" charset="0"/>
              </a:rPr>
              <a:t>Subvención por demanda: relación viajeros/habitante (5 %).</a:t>
            </a:r>
          </a:p>
          <a:p>
            <a:pPr marL="342900" indent="-342900" algn="just">
              <a:spcBef>
                <a:spcPts val="500"/>
              </a:spcBef>
              <a:buFont typeface="Trebuchet MS" pitchFamily="34" charset="0"/>
              <a:buAutoNum type="alphaUcParenR"/>
              <a:tabLst>
                <a:tab pos="906463" algn="l"/>
              </a:tabLst>
            </a:pPr>
            <a:r>
              <a:rPr lang="es-ES" sz="1400" dirty="0">
                <a:latin typeface="+mj-lt"/>
                <a:cs typeface="Times New Roman" pitchFamily="18" charset="0"/>
              </a:rPr>
              <a:t>Criterios de gestión y medioambientales (5 %)</a:t>
            </a:r>
          </a:p>
          <a:p>
            <a:pPr marL="342900" indent="-342900" algn="just">
              <a:spcBef>
                <a:spcPts val="500"/>
              </a:spcBef>
              <a:spcAft>
                <a:spcPts val="1500"/>
              </a:spcAft>
              <a:buFont typeface="Trebuchet MS" pitchFamily="34" charset="0"/>
              <a:buAutoNum type="alphaUcParenR"/>
              <a:tabLst>
                <a:tab pos="906463" algn="l"/>
              </a:tabLst>
            </a:pPr>
            <a:r>
              <a:rPr lang="es-ES" sz="1400" dirty="0">
                <a:latin typeface="+mj-lt"/>
                <a:cs typeface="Times New Roman" pitchFamily="18" charset="0"/>
              </a:rPr>
              <a:t>Subvención déficit medio por billete (85%).</a:t>
            </a:r>
          </a:p>
        </p:txBody>
      </p:sp>
      <p:graphicFrame>
        <p:nvGraphicFramePr>
          <p:cNvPr id="47149" name="Group 45"/>
          <p:cNvGraphicFramePr>
            <a:graphicFrameLocks noGrp="1"/>
          </p:cNvGraphicFramePr>
          <p:nvPr/>
        </p:nvGraphicFramePr>
        <p:xfrm>
          <a:off x="684213" y="3213100"/>
          <a:ext cx="3775075" cy="720726"/>
        </p:xfrm>
        <a:graphic>
          <a:graphicData uri="http://schemas.openxmlformats.org/drawingml/2006/table">
            <a:tbl>
              <a:tblPr/>
              <a:tblGrid>
                <a:gridCol w="1741487">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17588">
                  <a:extLst>
                    <a:ext uri="{9D8B030D-6E8A-4147-A177-3AD203B41FA5}">
                      <a16:colId xmlns:a16="http://schemas.microsoft.com/office/drawing/2014/main" xmlns="" val="20002"/>
                    </a:ext>
                  </a:extLst>
                </a:gridCol>
              </a:tblGrid>
              <a:tr h="360363">
                <a:tc>
                  <a:txBody>
                    <a:bodyPr/>
                    <a:lstStyle/>
                    <a:p>
                      <a:pPr marL="0" marR="0" lvl="0" indent="449263" algn="ctr" defTabSz="914400" rtl="0" eaLnBrk="1" fontAlgn="base" latinLnBrk="0" hangingPunct="1">
                        <a:lnSpc>
                          <a:spcPct val="150000"/>
                        </a:lnSpc>
                        <a:spcBef>
                          <a:spcPts val="500"/>
                        </a:spcBef>
                        <a:spcAft>
                          <a:spcPts val="500"/>
                        </a:spcAft>
                        <a:buClrTx/>
                        <a:buSzTx/>
                        <a:buFontTx/>
                        <a:buNone/>
                        <a:tabLst/>
                      </a:pPr>
                      <a:endParaRPr kumimoji="0" lang="es-ES_tradnl" sz="10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500"/>
                        </a:spcBef>
                        <a:spcAft>
                          <a:spcPts val="50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1990</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50000"/>
                        </a:lnSpc>
                        <a:spcBef>
                          <a:spcPts val="500"/>
                        </a:spcBef>
                        <a:spcAft>
                          <a:spcPts val="500"/>
                        </a:spcAft>
                        <a:buClrTx/>
                        <a:buSzTx/>
                        <a:buFontTx/>
                        <a:buNone/>
                        <a:tabLst/>
                      </a:pPr>
                      <a:r>
                        <a:rPr kumimoji="0" lang="es-ES" sz="1000" b="1" i="0" u="none" strike="noStrike" cap="none" normalizeH="0" baseline="0" dirty="0" smtClean="0">
                          <a:ln>
                            <a:noFill/>
                          </a:ln>
                          <a:solidFill>
                            <a:schemeClr val="tx1"/>
                          </a:solidFill>
                          <a:effectLst/>
                          <a:latin typeface="+mj-lt"/>
                          <a:cs typeface="Times New Roman" pitchFamily="18" charset="0"/>
                        </a:rPr>
                        <a:t>2018</a:t>
                      </a:r>
                      <a:endParaRPr kumimoji="0" lang="es-ES" sz="13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360363">
                <a:tc>
                  <a:txBody>
                    <a:bodyPr/>
                    <a:lstStyle/>
                    <a:p>
                      <a:pPr marL="0" marR="0" lvl="0" indent="0" algn="ctr" defTabSz="914400" rtl="0" eaLnBrk="1" fontAlgn="base" latinLnBrk="0" hangingPunct="1">
                        <a:lnSpc>
                          <a:spcPct val="150000"/>
                        </a:lnSpc>
                        <a:spcBef>
                          <a:spcPts val="500"/>
                        </a:spcBef>
                        <a:spcAft>
                          <a:spcPts val="500"/>
                        </a:spcAft>
                        <a:buClrTx/>
                        <a:buSzTx/>
                        <a:buFontTx/>
                        <a:buNone/>
                        <a:tabLst/>
                      </a:pPr>
                      <a:r>
                        <a:rPr kumimoji="0" lang="es-ES" sz="1000" b="1" i="0" u="none" strike="noStrike" cap="none" normalizeH="0" baseline="0" dirty="0">
                          <a:ln>
                            <a:noFill/>
                          </a:ln>
                          <a:solidFill>
                            <a:schemeClr val="tx1"/>
                          </a:solidFill>
                          <a:effectLst/>
                          <a:latin typeface="+mj-lt"/>
                          <a:cs typeface="Times New Roman" pitchFamily="18" charset="0"/>
                        </a:rPr>
                        <a:t>Nº de Municipios</a:t>
                      </a:r>
                      <a:endParaRPr kumimoji="0" lang="es-ES" sz="13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500"/>
                        </a:spcBef>
                        <a:spcAft>
                          <a:spcPts val="50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64</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500"/>
                        </a:spcBef>
                        <a:spcAft>
                          <a:spcPts val="500"/>
                        </a:spcAft>
                        <a:buClrTx/>
                        <a:buSzTx/>
                        <a:buFontTx/>
                        <a:buNone/>
                        <a:tabLst/>
                      </a:pPr>
                      <a:r>
                        <a:rPr kumimoji="0" lang="es-ES" sz="1000" b="0" i="0" u="none" strike="noStrike" cap="none" normalizeH="0" baseline="0" dirty="0">
                          <a:ln>
                            <a:noFill/>
                          </a:ln>
                          <a:solidFill>
                            <a:schemeClr val="tx1"/>
                          </a:solidFill>
                          <a:effectLst/>
                          <a:latin typeface="+mj-lt"/>
                          <a:cs typeface="Times New Roman" pitchFamily="18" charset="0"/>
                        </a:rPr>
                        <a:t>97</a:t>
                      </a:r>
                      <a:endParaRPr kumimoji="0" lang="es-ES" sz="13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47147" name="Group 43"/>
          <p:cNvGraphicFramePr>
            <a:graphicFrameLocks noGrp="1"/>
          </p:cNvGraphicFramePr>
          <p:nvPr/>
        </p:nvGraphicFramePr>
        <p:xfrm>
          <a:off x="4716463" y="3213100"/>
          <a:ext cx="3771900" cy="720726"/>
        </p:xfrm>
        <a:graphic>
          <a:graphicData uri="http://schemas.openxmlformats.org/drawingml/2006/table">
            <a:tbl>
              <a:tblPr/>
              <a:tblGrid>
                <a:gridCol w="1790700">
                  <a:extLst>
                    <a:ext uri="{9D8B030D-6E8A-4147-A177-3AD203B41FA5}">
                      <a16:colId xmlns:a16="http://schemas.microsoft.com/office/drawing/2014/main" xmlns="" val="20000"/>
                    </a:ext>
                  </a:extLst>
                </a:gridCol>
                <a:gridCol w="933450">
                  <a:extLst>
                    <a:ext uri="{9D8B030D-6E8A-4147-A177-3AD203B41FA5}">
                      <a16:colId xmlns:a16="http://schemas.microsoft.com/office/drawing/2014/main" xmlns="" val="20001"/>
                    </a:ext>
                  </a:extLst>
                </a:gridCol>
                <a:gridCol w="1047750">
                  <a:extLst>
                    <a:ext uri="{9D8B030D-6E8A-4147-A177-3AD203B41FA5}">
                      <a16:colId xmlns:a16="http://schemas.microsoft.com/office/drawing/2014/main" xmlns="" val="20002"/>
                    </a:ext>
                  </a:extLst>
                </a:gridCol>
              </a:tblGrid>
              <a:tr h="360363">
                <a:tc>
                  <a:txBody>
                    <a:bodyPr/>
                    <a:lstStyle/>
                    <a:p>
                      <a:pPr marL="0" marR="0" lvl="0" indent="0" algn="ctr" defTabSz="914400" rtl="0" eaLnBrk="1" fontAlgn="base" latinLnBrk="0" hangingPunct="1">
                        <a:lnSpc>
                          <a:spcPct val="150000"/>
                        </a:lnSpc>
                        <a:spcBef>
                          <a:spcPts val="500"/>
                        </a:spcBef>
                        <a:spcAft>
                          <a:spcPts val="500"/>
                        </a:spcAft>
                        <a:buClrTx/>
                        <a:buSzTx/>
                        <a:buFontTx/>
                        <a:buNone/>
                        <a:tabLst/>
                      </a:pPr>
                      <a:r>
                        <a:rPr kumimoji="0" lang="es-ES" sz="1000" b="0" i="0" u="none" strike="noStrike" cap="none" normalizeH="0" baseline="0" dirty="0">
                          <a:ln>
                            <a:noFill/>
                          </a:ln>
                          <a:solidFill>
                            <a:schemeClr val="tx1"/>
                          </a:solidFill>
                          <a:effectLst/>
                          <a:latin typeface="+mj-lt"/>
                          <a:cs typeface="Times New Roman" pitchFamily="18" charset="0"/>
                        </a:rPr>
                        <a:t>Millones de euros</a:t>
                      </a:r>
                      <a:endParaRPr kumimoji="0" lang="es-ES" sz="13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500"/>
                        </a:spcBef>
                        <a:spcAft>
                          <a:spcPts val="50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1990</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50000"/>
                        </a:lnSpc>
                        <a:spcBef>
                          <a:spcPts val="500"/>
                        </a:spcBef>
                        <a:spcAft>
                          <a:spcPts val="500"/>
                        </a:spcAft>
                        <a:buClrTx/>
                        <a:buSzTx/>
                        <a:buFontTx/>
                        <a:buNone/>
                        <a:tabLst/>
                      </a:pPr>
                      <a:r>
                        <a:rPr kumimoji="0" lang="es-ES" sz="1000" b="1" i="0" u="none" strike="noStrike" cap="none" normalizeH="0" baseline="0" dirty="0" smtClean="0">
                          <a:ln>
                            <a:noFill/>
                          </a:ln>
                          <a:solidFill>
                            <a:schemeClr val="tx1"/>
                          </a:solidFill>
                          <a:effectLst/>
                          <a:latin typeface="+mj-lt"/>
                          <a:cs typeface="Times New Roman" pitchFamily="18" charset="0"/>
                        </a:rPr>
                        <a:t>2018</a:t>
                      </a:r>
                      <a:endParaRPr kumimoji="0" lang="es-ES" sz="13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360363">
                <a:tc>
                  <a:txBody>
                    <a:bodyPr/>
                    <a:lstStyle/>
                    <a:p>
                      <a:pPr marL="0" marR="0" lvl="0" indent="0" algn="ctr" defTabSz="914400" rtl="0" eaLnBrk="1" fontAlgn="base" latinLnBrk="0" hangingPunct="1">
                        <a:lnSpc>
                          <a:spcPct val="150000"/>
                        </a:lnSpc>
                        <a:spcBef>
                          <a:spcPts val="500"/>
                        </a:spcBef>
                        <a:spcAft>
                          <a:spcPts val="500"/>
                        </a:spcAft>
                        <a:buClrTx/>
                        <a:buSzTx/>
                        <a:buFontTx/>
                        <a:buNone/>
                        <a:tabLst/>
                      </a:pPr>
                      <a:r>
                        <a:rPr kumimoji="0" lang="es-ES" sz="1000" b="1" i="0" u="none" strike="noStrike" cap="none" normalizeH="0" baseline="0" dirty="0">
                          <a:ln>
                            <a:noFill/>
                          </a:ln>
                          <a:solidFill>
                            <a:schemeClr val="tx1"/>
                          </a:solidFill>
                          <a:effectLst/>
                          <a:latin typeface="+mj-lt"/>
                          <a:cs typeface="Times New Roman" pitchFamily="18" charset="0"/>
                        </a:rPr>
                        <a:t>Aportaciones del Estado</a:t>
                      </a:r>
                      <a:endParaRPr kumimoji="0" lang="es-ES" sz="13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500"/>
                        </a:spcBef>
                        <a:spcAft>
                          <a:spcPts val="50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30</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500"/>
                        </a:spcBef>
                        <a:spcAft>
                          <a:spcPts val="500"/>
                        </a:spcAft>
                        <a:buClrTx/>
                        <a:buSzTx/>
                        <a:buFontTx/>
                        <a:buNone/>
                        <a:tabLst/>
                      </a:pPr>
                      <a:r>
                        <a:rPr kumimoji="0" lang="es-ES" sz="1000" b="0" i="0" u="none" strike="noStrike" cap="none" normalizeH="0" baseline="0" dirty="0" smtClean="0">
                          <a:ln>
                            <a:noFill/>
                          </a:ln>
                          <a:solidFill>
                            <a:schemeClr val="tx1"/>
                          </a:solidFill>
                          <a:effectLst/>
                          <a:latin typeface="+mj-lt"/>
                          <a:cs typeface="Times New Roman" pitchFamily="18" charset="0"/>
                        </a:rPr>
                        <a:t>51</a:t>
                      </a:r>
                      <a:endParaRPr kumimoji="0" lang="es-ES" sz="13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47136" name="7 Imagen"/>
          <p:cNvPicPr>
            <a:picLocks noChangeAspect="1" noChangeArrowheads="1"/>
          </p:cNvPicPr>
          <p:nvPr/>
        </p:nvPicPr>
        <p:blipFill>
          <a:blip r:embed="rId2" cstate="print">
            <a:lum contrast="30000"/>
          </a:blip>
          <a:srcRect l="2109" t="5692" r="1985" b="3018"/>
          <a:stretch>
            <a:fillRect/>
          </a:stretch>
        </p:blipFill>
        <p:spPr bwMode="auto">
          <a:xfrm>
            <a:off x="1908175" y="4221163"/>
            <a:ext cx="5143500" cy="2324100"/>
          </a:xfrm>
          <a:prstGeom prst="rect">
            <a:avLst/>
          </a:prstGeom>
          <a:noFill/>
          <a:ln w="9525">
            <a:noFill/>
            <a:miter lim="800000"/>
            <a:headEnd/>
            <a:tailEnd/>
          </a:ln>
        </p:spPr>
      </p:pic>
      <p:sp>
        <p:nvSpPr>
          <p:cNvPr id="47137" name="8 CuadroTexto"/>
          <p:cNvSpPr txBox="1">
            <a:spLocks noChangeArrowheads="1"/>
          </p:cNvSpPr>
          <p:nvPr/>
        </p:nvSpPr>
        <p:spPr bwMode="auto">
          <a:xfrm>
            <a:off x="755576" y="2060848"/>
            <a:ext cx="2449512" cy="646113"/>
          </a:xfrm>
          <a:prstGeom prst="rect">
            <a:avLst/>
          </a:prstGeom>
          <a:noFill/>
          <a:ln w="9525">
            <a:noFill/>
            <a:miter lim="800000"/>
            <a:headEnd/>
            <a:tailEnd/>
          </a:ln>
        </p:spPr>
        <p:txBody>
          <a:bodyPr>
            <a:spAutoFit/>
          </a:bodyPr>
          <a:lstStyle/>
          <a:p>
            <a:r>
              <a:rPr lang="es-ES" dirty="0">
                <a:latin typeface="+mj-lt"/>
              </a:rPr>
              <a:t>Ayudas del Estado al transporte público:</a:t>
            </a:r>
          </a:p>
        </p:txBody>
      </p:sp>
      <p:sp>
        <p:nvSpPr>
          <p:cNvPr id="47138" name="9 CuadroTexto"/>
          <p:cNvSpPr txBox="1">
            <a:spLocks noChangeArrowheads="1"/>
          </p:cNvSpPr>
          <p:nvPr/>
        </p:nvSpPr>
        <p:spPr bwMode="auto">
          <a:xfrm>
            <a:off x="2051720" y="1124744"/>
            <a:ext cx="5184576" cy="368300"/>
          </a:xfrm>
          <a:prstGeom prst="rect">
            <a:avLst/>
          </a:prstGeom>
          <a:noFill/>
          <a:ln w="9525">
            <a:noFill/>
            <a:miter lim="800000"/>
            <a:headEnd/>
            <a:tailEnd/>
          </a:ln>
        </p:spPr>
        <p:txBody>
          <a:bodyPr wrap="square">
            <a:spAutoFit/>
          </a:bodyPr>
          <a:lstStyle/>
          <a:p>
            <a:r>
              <a:rPr lang="es-ES" b="1" dirty="0">
                <a:latin typeface="+mj-lt"/>
              </a:rPr>
              <a:t>Financiación Municipios &gt; 50.000 habitantes</a:t>
            </a:r>
          </a:p>
        </p:txBody>
      </p:sp>
      <p:sp>
        <p:nvSpPr>
          <p:cNvPr id="12" name="11 Rectángulo redondeado"/>
          <p:cNvSpPr/>
          <p:nvPr/>
        </p:nvSpPr>
        <p:spPr>
          <a:xfrm>
            <a:off x="611188" y="1844675"/>
            <a:ext cx="2592387" cy="1079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12 Abrir llave"/>
          <p:cNvSpPr/>
          <p:nvPr/>
        </p:nvSpPr>
        <p:spPr>
          <a:xfrm>
            <a:off x="3492500" y="1916113"/>
            <a:ext cx="142875" cy="10080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ANÁLISIS DE ALTERNATIVAS</a:t>
            </a:r>
          </a:p>
        </p:txBody>
      </p:sp>
      <p:graphicFrame>
        <p:nvGraphicFramePr>
          <p:cNvPr id="59480" name="Group 88"/>
          <p:cNvGraphicFramePr>
            <a:graphicFrameLocks noGrp="1"/>
          </p:cNvGraphicFramePr>
          <p:nvPr>
            <p:extLst>
              <p:ext uri="{D42A27DB-BD31-4B8C-83A1-F6EECF244321}">
                <p14:modId xmlns:p14="http://schemas.microsoft.com/office/powerpoint/2010/main" xmlns="" val="3904149851"/>
              </p:ext>
            </p:extLst>
          </p:nvPr>
        </p:nvGraphicFramePr>
        <p:xfrm>
          <a:off x="1403350" y="2060575"/>
          <a:ext cx="6484938" cy="2920220"/>
        </p:xfrm>
        <a:graphic>
          <a:graphicData uri="http://schemas.openxmlformats.org/drawingml/2006/table">
            <a:tbl>
              <a:tblPr/>
              <a:tblGrid>
                <a:gridCol w="1841500">
                  <a:extLst>
                    <a:ext uri="{9D8B030D-6E8A-4147-A177-3AD203B41FA5}">
                      <a16:colId xmlns:a16="http://schemas.microsoft.com/office/drawing/2014/main" xmlns="" val="20000"/>
                    </a:ext>
                  </a:extLst>
                </a:gridCol>
                <a:gridCol w="1160463">
                  <a:extLst>
                    <a:ext uri="{9D8B030D-6E8A-4147-A177-3AD203B41FA5}">
                      <a16:colId xmlns:a16="http://schemas.microsoft.com/office/drawing/2014/main" xmlns="" val="20001"/>
                    </a:ext>
                  </a:extLst>
                </a:gridCol>
                <a:gridCol w="1160462">
                  <a:extLst>
                    <a:ext uri="{9D8B030D-6E8A-4147-A177-3AD203B41FA5}">
                      <a16:colId xmlns:a16="http://schemas.microsoft.com/office/drawing/2014/main" xmlns="" val="20002"/>
                    </a:ext>
                  </a:extLst>
                </a:gridCol>
                <a:gridCol w="1160463">
                  <a:extLst>
                    <a:ext uri="{9D8B030D-6E8A-4147-A177-3AD203B41FA5}">
                      <a16:colId xmlns:a16="http://schemas.microsoft.com/office/drawing/2014/main" xmlns="" val="20003"/>
                    </a:ext>
                  </a:extLst>
                </a:gridCol>
                <a:gridCol w="1162050">
                  <a:extLst>
                    <a:ext uri="{9D8B030D-6E8A-4147-A177-3AD203B41FA5}">
                      <a16:colId xmlns:a16="http://schemas.microsoft.com/office/drawing/2014/main" xmlns="" val="20004"/>
                    </a:ext>
                  </a:extLst>
                </a:gridCol>
              </a:tblGrid>
              <a:tr h="323850">
                <a:tc>
                  <a:txBody>
                    <a:bodyPr/>
                    <a:lstStyle/>
                    <a:p>
                      <a:pPr marL="0" marR="0" lvl="0" indent="449263" algn="ctr" defTabSz="914400" rtl="0" eaLnBrk="1" fontAlgn="base" latinLnBrk="0" hangingPunct="1">
                        <a:lnSpc>
                          <a:spcPct val="150000"/>
                        </a:lnSpc>
                        <a:spcBef>
                          <a:spcPts val="500"/>
                        </a:spcBef>
                        <a:spcAft>
                          <a:spcPct val="0"/>
                        </a:spcAft>
                        <a:buClrTx/>
                        <a:buSzTx/>
                        <a:buFontTx/>
                        <a:buNone/>
                        <a:tabLst/>
                      </a:pPr>
                      <a:endParaRPr kumimoji="0" lang="es-ES_tradnl" sz="1300" b="0" i="0" u="none" strike="noStrike" cap="none" normalizeH="0" baseline="0" dirty="0">
                        <a:ln>
                          <a:noFill/>
                        </a:ln>
                        <a:solidFill>
                          <a:schemeClr val="tx1"/>
                        </a:solidFill>
                        <a:effectLst/>
                        <a:latin typeface="+mj-lt"/>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Nº municipios</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Población</a:t>
                      </a:r>
                      <a:endParaRPr kumimoji="0" lang="es-ES" sz="1300" b="0" i="0" u="none" strike="noStrike" cap="none" normalizeH="0" baseline="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(millones)</a:t>
                      </a:r>
                      <a:endParaRPr kumimoji="0" lang="es-ES" sz="1300" b="0" i="0" u="none" strike="noStrike" cap="none" normalizeH="0" baseline="0">
                        <a:ln>
                          <a:noFill/>
                        </a:ln>
                        <a:solidFill>
                          <a:schemeClr val="tx1"/>
                        </a:solidFill>
                        <a:effectLst/>
                        <a:latin typeface="+mj-lt"/>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Importe</a:t>
                      </a:r>
                      <a:endParaRPr kumimoji="0" lang="es-ES" sz="1300" b="0" i="0" u="none" strike="noStrike" cap="none" normalizeH="0" baseline="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(millones €)</a:t>
                      </a:r>
                      <a:endParaRPr kumimoji="0" lang="es-ES" sz="1300" b="0" i="0" u="none" strike="noStrike" cap="none" normalizeH="0" baseline="0">
                        <a:ln>
                          <a:noFill/>
                        </a:ln>
                        <a:solidFill>
                          <a:schemeClr val="tx1"/>
                        </a:solidFill>
                        <a:effectLst/>
                        <a:latin typeface="+mj-lt"/>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Subv/habitante</a:t>
                      </a:r>
                      <a:endParaRPr kumimoji="0" lang="es-ES" sz="1300" b="0" i="0" u="none" strike="noStrike" cap="none" normalizeH="0" baseline="0">
                        <a:ln>
                          <a:noFill/>
                        </a:ln>
                        <a:solidFill>
                          <a:schemeClr val="tx1"/>
                        </a:solidFill>
                        <a:effectLst/>
                        <a:latin typeface="+mj-lt"/>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180975">
                <a:tc gridSpan="5">
                  <a:txBody>
                    <a:bodyPr/>
                    <a:lstStyle/>
                    <a:p>
                      <a:pPr marL="0" marR="0" lvl="0" indent="449263" algn="ctr" defTabSz="914400" rtl="0" eaLnBrk="1" fontAlgn="base" latinLnBrk="0" hangingPunct="1">
                        <a:lnSpc>
                          <a:spcPct val="100000"/>
                        </a:lnSpc>
                        <a:spcBef>
                          <a:spcPts val="500"/>
                        </a:spcBef>
                        <a:spcAft>
                          <a:spcPct val="0"/>
                        </a:spcAft>
                        <a:buClrTx/>
                        <a:buSzTx/>
                        <a:buFontTx/>
                        <a:buNone/>
                        <a:tabLst/>
                      </a:pPr>
                      <a:r>
                        <a:rPr kumimoji="0" lang="es-ES" sz="1400" b="1" i="0" u="none" strike="noStrike" cap="none" normalizeH="0" baseline="0" dirty="0">
                          <a:ln>
                            <a:noFill/>
                          </a:ln>
                          <a:solidFill>
                            <a:srgbClr val="000000"/>
                          </a:solidFill>
                          <a:effectLst/>
                          <a:latin typeface="+mj-lt"/>
                          <a:cs typeface="Times New Roman" pitchFamily="18" charset="0"/>
                        </a:rPr>
                        <a:t>Contratos programa</a:t>
                      </a:r>
                      <a:endParaRPr kumimoji="0" lang="es-ES" sz="2000" b="1" i="0" u="none" strike="noStrike" cap="none" normalizeH="0" baseline="0" dirty="0">
                        <a:ln>
                          <a:noFill/>
                        </a:ln>
                        <a:solidFill>
                          <a:schemeClr val="tx1"/>
                        </a:solidFill>
                        <a:effectLst/>
                        <a:latin typeface="+mj-lt"/>
                        <a:cs typeface="Times New Roman" pitchFamily="18" charset="0"/>
                      </a:endParaRPr>
                    </a:p>
                  </a:txBody>
                  <a:tcPr marL="68400" marR="684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1"/>
                  </a:ext>
                </a:extLst>
              </a:tr>
              <a:tr h="144463">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Madrid</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177</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6,3</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167,5</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26,7</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4463">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Barcelona</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164</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4,9</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152,0</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30,9</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44463">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dirty="0">
                          <a:ln>
                            <a:noFill/>
                          </a:ln>
                          <a:solidFill>
                            <a:srgbClr val="000000"/>
                          </a:solidFill>
                          <a:effectLst/>
                          <a:latin typeface="+mj-lt"/>
                          <a:cs typeface="Times New Roman" pitchFamily="18" charset="0"/>
                        </a:rPr>
                        <a:t>Total</a:t>
                      </a:r>
                      <a:endParaRPr kumimoji="0" lang="es-ES" sz="1300" b="1"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dirty="0">
                          <a:ln>
                            <a:noFill/>
                          </a:ln>
                          <a:solidFill>
                            <a:srgbClr val="000000"/>
                          </a:solidFill>
                          <a:effectLst/>
                          <a:latin typeface="+mj-lt"/>
                          <a:cs typeface="Times New Roman" pitchFamily="18" charset="0"/>
                        </a:rPr>
                        <a:t>341</a:t>
                      </a:r>
                      <a:endParaRPr kumimoji="0" lang="es-ES" sz="1300" b="1" i="0" u="none" strike="noStrike" cap="none" normalizeH="0" baseline="0" dirty="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dirty="0">
                          <a:ln>
                            <a:noFill/>
                          </a:ln>
                          <a:solidFill>
                            <a:srgbClr val="000000"/>
                          </a:solidFill>
                          <a:effectLst/>
                          <a:latin typeface="+mj-lt"/>
                          <a:cs typeface="Times New Roman" pitchFamily="18" charset="0"/>
                        </a:rPr>
                        <a:t>11,2</a:t>
                      </a:r>
                      <a:endParaRPr kumimoji="0" lang="es-ES" sz="1300" b="1" i="0" u="none" strike="noStrike" cap="none" normalizeH="0" baseline="0" dirty="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dirty="0">
                          <a:ln>
                            <a:noFill/>
                          </a:ln>
                          <a:solidFill>
                            <a:srgbClr val="000000"/>
                          </a:solidFill>
                          <a:effectLst/>
                          <a:latin typeface="+mj-lt"/>
                          <a:cs typeface="Times New Roman" pitchFamily="18" charset="0"/>
                        </a:rPr>
                        <a:t>319,5</a:t>
                      </a:r>
                      <a:endParaRPr kumimoji="0" lang="es-ES" sz="1300" b="1" i="0" u="none" strike="noStrike" cap="none" normalizeH="0" baseline="0" dirty="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endParaRPr kumimoji="0" lang="es-ES_tradnl" sz="1000" b="1" i="0" u="none" strike="noStrike" cap="none" normalizeH="0" baseline="0" dirty="0">
                        <a:ln>
                          <a:noFill/>
                        </a:ln>
                        <a:solidFill>
                          <a:srgbClr val="000000"/>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80975">
                <a:tc gridSpan="5">
                  <a:txBody>
                    <a:bodyPr/>
                    <a:lstStyle/>
                    <a:p>
                      <a:pPr marL="0" marR="0" lvl="0" indent="449263" algn="ctr" defTabSz="914400" rtl="0" eaLnBrk="1" fontAlgn="base" latinLnBrk="0" hangingPunct="1">
                        <a:lnSpc>
                          <a:spcPct val="100000"/>
                        </a:lnSpc>
                        <a:spcBef>
                          <a:spcPts val="500"/>
                        </a:spcBef>
                        <a:spcAft>
                          <a:spcPct val="0"/>
                        </a:spcAft>
                        <a:buClrTx/>
                        <a:buSzTx/>
                        <a:buFontTx/>
                        <a:buNone/>
                        <a:tabLst/>
                      </a:pPr>
                      <a:r>
                        <a:rPr kumimoji="0" lang="es-ES" sz="1400" b="1" i="0" u="none" strike="noStrike" cap="none" normalizeH="0" baseline="0" dirty="0">
                          <a:ln>
                            <a:noFill/>
                          </a:ln>
                          <a:solidFill>
                            <a:srgbClr val="000000"/>
                          </a:solidFill>
                          <a:effectLst/>
                          <a:latin typeface="+mj-lt"/>
                          <a:cs typeface="Times New Roman" pitchFamily="18" charset="0"/>
                        </a:rPr>
                        <a:t>Subvenciones finalistas</a:t>
                      </a:r>
                      <a:endParaRPr kumimoji="0" lang="es-ES" sz="2000" b="0" i="0" u="none" strike="noStrike" cap="none" normalizeH="0" baseline="0" dirty="0">
                        <a:ln>
                          <a:noFill/>
                        </a:ln>
                        <a:solidFill>
                          <a:schemeClr val="tx1"/>
                        </a:solidFill>
                        <a:effectLst/>
                        <a:latin typeface="+mj-lt"/>
                        <a:cs typeface="Times New Roman" pitchFamily="18" charset="0"/>
                      </a:endParaRPr>
                    </a:p>
                  </a:txBody>
                  <a:tcPr marL="68400" marR="684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5"/>
                  </a:ext>
                </a:extLst>
              </a:tr>
              <a:tr h="144463">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500.000-1 millón hab</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4</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2,7</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28,6</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10,5</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44463">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100.000-500.000 hab</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36</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7,3</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31,5</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4,3</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44463">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50.000-100.000 hab</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40</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2,8</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6,1</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2,2</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44463">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rgbClr val="000000"/>
                          </a:solidFill>
                          <a:effectLst/>
                          <a:latin typeface="+mj-lt"/>
                          <a:cs typeface="Times New Roman" pitchFamily="18" charset="0"/>
                        </a:rPr>
                        <a:t>20.000-50.000 hab</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9</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0,3</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0,7</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2,3</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144463">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dirty="0">
                          <a:ln>
                            <a:noFill/>
                          </a:ln>
                          <a:solidFill>
                            <a:srgbClr val="000000"/>
                          </a:solidFill>
                          <a:effectLst/>
                          <a:latin typeface="+mj-lt"/>
                          <a:cs typeface="Times New Roman" pitchFamily="18" charset="0"/>
                        </a:rPr>
                        <a:t>Total</a:t>
                      </a:r>
                      <a:endParaRPr kumimoji="0" lang="es-ES" sz="1300" b="1"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dirty="0">
                          <a:ln>
                            <a:noFill/>
                          </a:ln>
                          <a:solidFill>
                            <a:srgbClr val="000000"/>
                          </a:solidFill>
                          <a:effectLst/>
                          <a:latin typeface="+mj-lt"/>
                          <a:cs typeface="Times New Roman" pitchFamily="18" charset="0"/>
                        </a:rPr>
                        <a:t>89</a:t>
                      </a:r>
                      <a:endParaRPr kumimoji="0" lang="es-ES" sz="1300" b="1" i="0" u="none" strike="noStrike" cap="none" normalizeH="0" baseline="0" dirty="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dirty="0">
                          <a:ln>
                            <a:noFill/>
                          </a:ln>
                          <a:solidFill>
                            <a:srgbClr val="000000"/>
                          </a:solidFill>
                          <a:effectLst/>
                          <a:latin typeface="+mj-lt"/>
                          <a:cs typeface="Times New Roman" pitchFamily="18" charset="0"/>
                        </a:rPr>
                        <a:t>13,2</a:t>
                      </a:r>
                      <a:endParaRPr kumimoji="0" lang="es-ES" sz="1300" b="1" i="0" u="none" strike="noStrike" cap="none" normalizeH="0" baseline="0" dirty="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dirty="0">
                          <a:ln>
                            <a:noFill/>
                          </a:ln>
                          <a:solidFill>
                            <a:srgbClr val="000000"/>
                          </a:solidFill>
                          <a:effectLst/>
                          <a:latin typeface="+mj-lt"/>
                          <a:cs typeface="Times New Roman" pitchFamily="18" charset="0"/>
                        </a:rPr>
                        <a:t>66,9</a:t>
                      </a:r>
                      <a:endParaRPr kumimoji="0" lang="es-ES" sz="1300" b="1" i="0" u="none" strike="noStrike" cap="none" normalizeH="0" baseline="0" dirty="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endParaRPr kumimoji="0" lang="es-ES_tradnl" sz="1000" b="1" i="0" u="none" strike="noStrike" cap="none" normalizeH="0" baseline="0" dirty="0">
                        <a:ln>
                          <a:noFill/>
                        </a:ln>
                        <a:solidFill>
                          <a:srgbClr val="000000"/>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5946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r>
              <a:rPr lang="es-ES" sz="1000">
                <a:ea typeface="Times New Roman" pitchFamily="18" charset="0"/>
                <a:cs typeface="Arial" pitchFamily="34" charset="0"/>
              </a:rPr>
              <a:t>COMPARATIVA CONTRATO-PROGRAMA </a:t>
            </a:r>
            <a:r>
              <a:rPr lang="es-ES" sz="1000" i="1">
                <a:ea typeface="Times New Roman" pitchFamily="18" charset="0"/>
                <a:cs typeface="Arial" pitchFamily="34" charset="0"/>
              </a:rPr>
              <a:t>VERSUS </a:t>
            </a:r>
            <a:r>
              <a:rPr lang="es-ES" sz="1000">
                <a:ea typeface="Times New Roman" pitchFamily="18" charset="0"/>
                <a:cs typeface="Arial" pitchFamily="34" charset="0"/>
              </a:rPr>
              <a:t>SUBVENCIÓN AL RESTO DE MUNICIPIOS. 2008</a:t>
            </a:r>
            <a:endParaRPr lang="es-ES">
              <a:ea typeface="Times New Roman" pitchFamily="18" charset="0"/>
              <a:cs typeface="Arial" pitchFamily="34" charset="0"/>
            </a:endParaRPr>
          </a:p>
        </p:txBody>
      </p:sp>
      <p:sp>
        <p:nvSpPr>
          <p:cNvPr id="5946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r>
              <a:rPr lang="es-ES" sz="1000">
                <a:ea typeface="Times New Roman" pitchFamily="18" charset="0"/>
                <a:cs typeface="Arial" pitchFamily="34" charset="0"/>
              </a:rPr>
              <a:t>COMPARATIVA CONTRATO-PROGRAMA </a:t>
            </a:r>
            <a:r>
              <a:rPr lang="es-ES" sz="1000" i="1">
                <a:ea typeface="Times New Roman" pitchFamily="18" charset="0"/>
                <a:cs typeface="Arial" pitchFamily="34" charset="0"/>
              </a:rPr>
              <a:t>VERSUS </a:t>
            </a:r>
            <a:r>
              <a:rPr lang="es-ES" sz="1000">
                <a:ea typeface="Times New Roman" pitchFamily="18" charset="0"/>
                <a:cs typeface="Arial" pitchFamily="34" charset="0"/>
              </a:rPr>
              <a:t>SUBVENCIÓN AL RESTO DE MUNICIPIOS. 2008</a:t>
            </a:r>
            <a:endParaRPr lang="es-ES">
              <a:ea typeface="Times New Roman" pitchFamily="18" charset="0"/>
              <a:cs typeface="Arial" pitchFamily="34" charset="0"/>
            </a:endParaRPr>
          </a:p>
        </p:txBody>
      </p:sp>
      <p:sp>
        <p:nvSpPr>
          <p:cNvPr id="59470"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r>
              <a:rPr lang="es-ES" sz="1000">
                <a:ea typeface="Times New Roman" pitchFamily="18" charset="0"/>
                <a:cs typeface="Arial" pitchFamily="34" charset="0"/>
              </a:rPr>
              <a:t>COMPARATIVA CONTRATO-PROGRAMA </a:t>
            </a:r>
            <a:r>
              <a:rPr lang="es-ES" sz="1000" i="1">
                <a:ea typeface="Times New Roman" pitchFamily="18" charset="0"/>
                <a:cs typeface="Arial" pitchFamily="34" charset="0"/>
              </a:rPr>
              <a:t>VERSUS </a:t>
            </a:r>
            <a:r>
              <a:rPr lang="es-ES" sz="1000">
                <a:ea typeface="Times New Roman" pitchFamily="18" charset="0"/>
                <a:cs typeface="Arial" pitchFamily="34" charset="0"/>
              </a:rPr>
              <a:t>SUBVENCIÓN AL RESTO DE MUNICIPIOS. 2008</a:t>
            </a:r>
            <a:endParaRPr lang="es-ES">
              <a:ea typeface="Times New Roman" pitchFamily="18" charset="0"/>
              <a:cs typeface="Arial" pitchFamily="34" charset="0"/>
            </a:endParaRPr>
          </a:p>
        </p:txBody>
      </p:sp>
      <p:sp>
        <p:nvSpPr>
          <p:cNvPr id="59471" name="8 CuadroTexto"/>
          <p:cNvSpPr txBox="1">
            <a:spLocks noChangeArrowheads="1"/>
          </p:cNvSpPr>
          <p:nvPr/>
        </p:nvSpPr>
        <p:spPr bwMode="auto">
          <a:xfrm>
            <a:off x="1619250" y="1052513"/>
            <a:ext cx="6624638" cy="585787"/>
          </a:xfrm>
          <a:prstGeom prst="rect">
            <a:avLst/>
          </a:prstGeom>
          <a:noFill/>
          <a:ln w="9525">
            <a:noFill/>
            <a:miter lim="800000"/>
            <a:headEnd/>
            <a:tailEnd/>
          </a:ln>
        </p:spPr>
        <p:txBody>
          <a:bodyPr>
            <a:spAutoFit/>
          </a:bodyPr>
          <a:lstStyle/>
          <a:p>
            <a:r>
              <a:rPr lang="es-ES" sz="1600">
                <a:latin typeface="+mj-lt"/>
              </a:rPr>
              <a:t>COMPARATIVA SUBVENCIÓN VIA CONTRATO PROGRAMA Y SUBVENCIÓN FONDO DE REPARTO</a:t>
            </a:r>
          </a:p>
        </p:txBody>
      </p:sp>
      <p:sp>
        <p:nvSpPr>
          <p:cNvPr id="5947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r>
              <a:rPr lang="es-ES" sz="1000">
                <a:ea typeface="Times New Roman" pitchFamily="18" charset="0"/>
                <a:cs typeface="Arial" pitchFamily="34" charset="0"/>
              </a:rPr>
              <a:t>COMPARATIVA CONTRATO-PROGRAMA </a:t>
            </a:r>
            <a:r>
              <a:rPr lang="es-ES" sz="1000" i="1">
                <a:ea typeface="Times New Roman" pitchFamily="18" charset="0"/>
                <a:cs typeface="Arial" pitchFamily="34" charset="0"/>
              </a:rPr>
              <a:t>VERSUS </a:t>
            </a:r>
            <a:r>
              <a:rPr lang="es-ES" sz="1000">
                <a:ea typeface="Times New Roman" pitchFamily="18" charset="0"/>
                <a:cs typeface="Arial" pitchFamily="34" charset="0"/>
              </a:rPr>
              <a:t>SUBVENCIÓN AL RESTO DE MUNICIPIOS. 2008</a:t>
            </a:r>
            <a:endParaRPr lang="es-ES">
              <a:ea typeface="Times New Roman" pitchFamily="18" charset="0"/>
              <a:cs typeface="Arial" pitchFamily="34" charset="0"/>
            </a:endParaRPr>
          </a:p>
        </p:txBody>
      </p:sp>
      <p:sp>
        <p:nvSpPr>
          <p:cNvPr id="59473" name="10 CuadroTexto"/>
          <p:cNvSpPr txBox="1">
            <a:spLocks noChangeArrowheads="1"/>
          </p:cNvSpPr>
          <p:nvPr/>
        </p:nvSpPr>
        <p:spPr bwMode="auto">
          <a:xfrm>
            <a:off x="1619672" y="6021288"/>
            <a:ext cx="8208963" cy="307975"/>
          </a:xfrm>
          <a:prstGeom prst="rect">
            <a:avLst/>
          </a:prstGeom>
          <a:noFill/>
          <a:ln w="9525">
            <a:noFill/>
            <a:miter lim="800000"/>
            <a:headEnd/>
            <a:tailEnd/>
          </a:ln>
        </p:spPr>
        <p:txBody>
          <a:bodyPr>
            <a:spAutoFit/>
          </a:bodyPr>
          <a:lstStyle/>
          <a:p>
            <a:r>
              <a:rPr lang="es-ES" sz="1400" dirty="0">
                <a:latin typeface="+mj-lt"/>
              </a:rPr>
              <a:t>Fuentes: </a:t>
            </a:r>
            <a:r>
              <a:rPr lang="es-ES" sz="1400" dirty="0" err="1">
                <a:latin typeface="+mj-lt"/>
              </a:rPr>
              <a:t>Autoritat</a:t>
            </a:r>
            <a:r>
              <a:rPr lang="es-ES" sz="1400" dirty="0">
                <a:latin typeface="+mj-lt"/>
              </a:rPr>
              <a:t> del </a:t>
            </a:r>
            <a:r>
              <a:rPr lang="es-ES" sz="1400" dirty="0" err="1">
                <a:latin typeface="+mj-lt"/>
              </a:rPr>
              <a:t>Transport</a:t>
            </a:r>
            <a:r>
              <a:rPr lang="es-ES" sz="1400" dirty="0">
                <a:latin typeface="+mj-lt"/>
              </a:rPr>
              <a:t> </a:t>
            </a:r>
            <a:r>
              <a:rPr lang="es-ES" sz="1400" dirty="0" err="1">
                <a:latin typeface="+mj-lt"/>
              </a:rPr>
              <a:t>Metropolitá</a:t>
            </a:r>
            <a:r>
              <a:rPr lang="es-ES" sz="1400" dirty="0">
                <a:latin typeface="+mj-lt"/>
              </a:rPr>
              <a:t> (BCN) y Consorcio Madrid (2008)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4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r>
              <a:rPr lang="es-ES" sz="1000">
                <a:ea typeface="Times New Roman" pitchFamily="18" charset="0"/>
                <a:cs typeface="Arial" pitchFamily="34" charset="0"/>
              </a:rPr>
              <a:t>APORTACIONES GLOBALES DEL ESTADO AL TRANSPORTE PÚBLICO PARA 2014</a:t>
            </a:r>
            <a:endParaRPr lang="es-ES">
              <a:ea typeface="Times New Roman" pitchFamily="18" charset="0"/>
              <a:cs typeface="Arial" pitchFamily="34" charset="0"/>
            </a:endParaRPr>
          </a:p>
        </p:txBody>
      </p:sp>
      <p:sp>
        <p:nvSpPr>
          <p:cNvPr id="60448" name="5 CuadroTexto"/>
          <p:cNvSpPr txBox="1">
            <a:spLocks noChangeArrowheads="1"/>
          </p:cNvSpPr>
          <p:nvPr/>
        </p:nvSpPr>
        <p:spPr bwMode="auto">
          <a:xfrm>
            <a:off x="2195736" y="1268760"/>
            <a:ext cx="5688632" cy="369332"/>
          </a:xfrm>
          <a:prstGeom prst="rect">
            <a:avLst/>
          </a:prstGeom>
          <a:noFill/>
          <a:ln w="9525">
            <a:noFill/>
            <a:miter lim="800000"/>
            <a:headEnd/>
            <a:tailEnd/>
          </a:ln>
        </p:spPr>
        <p:txBody>
          <a:bodyPr wrap="square">
            <a:spAutoFit/>
          </a:bodyPr>
          <a:lstStyle/>
          <a:p>
            <a:r>
              <a:rPr lang="es-ES" dirty="0">
                <a:latin typeface="+mj-lt"/>
              </a:rPr>
              <a:t>APORTACIONES DEL ESTADO AL TRANSPORTE  </a:t>
            </a:r>
            <a:r>
              <a:rPr lang="es-ES" dirty="0" smtClean="0">
                <a:latin typeface="+mj-lt"/>
              </a:rPr>
              <a:t>2019</a:t>
            </a:r>
            <a:endParaRPr lang="es-ES" dirty="0">
              <a:latin typeface="+mj-lt"/>
            </a:endParaRPr>
          </a:p>
        </p:txBody>
      </p:sp>
      <p:sp>
        <p:nvSpPr>
          <p:cNvPr id="9"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ANÁLISIS DE ALTERNATIVAS</a:t>
            </a:r>
          </a:p>
        </p:txBody>
      </p:sp>
      <p:graphicFrame>
        <p:nvGraphicFramePr>
          <p:cNvPr id="8" name="Group 67"/>
          <p:cNvGraphicFramePr>
            <a:graphicFrameLocks noGrp="1"/>
          </p:cNvGraphicFramePr>
          <p:nvPr/>
        </p:nvGraphicFramePr>
        <p:xfrm>
          <a:off x="1907704" y="1916832"/>
          <a:ext cx="5875338" cy="1516380"/>
        </p:xfrm>
        <a:graphic>
          <a:graphicData uri="http://schemas.openxmlformats.org/drawingml/2006/table">
            <a:tbl>
              <a:tblPr/>
              <a:tblGrid>
                <a:gridCol w="2732088">
                  <a:extLst>
                    <a:ext uri="{9D8B030D-6E8A-4147-A177-3AD203B41FA5}">
                      <a16:colId xmlns:a16="http://schemas.microsoft.com/office/drawing/2014/main" xmlns="" val="20000"/>
                    </a:ext>
                  </a:extLst>
                </a:gridCol>
                <a:gridCol w="1858962">
                  <a:extLst>
                    <a:ext uri="{9D8B030D-6E8A-4147-A177-3AD203B41FA5}">
                      <a16:colId xmlns:a16="http://schemas.microsoft.com/office/drawing/2014/main" xmlns="" val="20001"/>
                    </a:ext>
                  </a:extLst>
                </a:gridCol>
                <a:gridCol w="1284288">
                  <a:extLst>
                    <a:ext uri="{9D8B030D-6E8A-4147-A177-3AD203B41FA5}">
                      <a16:colId xmlns:a16="http://schemas.microsoft.com/office/drawing/2014/main" xmlns="" val="20002"/>
                    </a:ext>
                  </a:extLst>
                </a:gridCol>
              </a:tblGrid>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1" i="0" u="none" strike="noStrike" cap="none" normalizeH="0" baseline="0" dirty="0">
                          <a:ln>
                            <a:noFill/>
                          </a:ln>
                          <a:solidFill>
                            <a:schemeClr val="tx1"/>
                          </a:solidFill>
                          <a:effectLst/>
                          <a:latin typeface="+mj-lt"/>
                          <a:cs typeface="Times New Roman" pitchFamily="18" charset="0"/>
                        </a:rPr>
                        <a:t>CIUDADES</a:t>
                      </a:r>
                      <a:endParaRPr kumimoji="0" lang="es-ES" sz="12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4763" marR="0" lvl="0" indent="-4763" algn="ctr" defTabSz="914400" rtl="0" eaLnBrk="1" fontAlgn="base" latinLnBrk="0" hangingPunct="1">
                        <a:lnSpc>
                          <a:spcPct val="100000"/>
                        </a:lnSpc>
                        <a:spcBef>
                          <a:spcPts val="500"/>
                        </a:spcBef>
                        <a:spcAft>
                          <a:spcPct val="0"/>
                        </a:spcAft>
                        <a:buClrTx/>
                        <a:buSzTx/>
                        <a:buFontTx/>
                        <a:buNone/>
                        <a:tabLst/>
                      </a:pPr>
                      <a:r>
                        <a:rPr kumimoji="0" lang="es-ES" sz="1200" b="1" i="0" u="none" strike="noStrike" cap="none" normalizeH="0" baseline="0">
                          <a:ln>
                            <a:noFill/>
                          </a:ln>
                          <a:solidFill>
                            <a:schemeClr val="tx1"/>
                          </a:solidFill>
                          <a:effectLst/>
                          <a:latin typeface="+mj-lt"/>
                          <a:cs typeface="Times New Roman" pitchFamily="18" charset="0"/>
                        </a:rPr>
                        <a:t>€</a:t>
                      </a:r>
                      <a:endParaRPr kumimoji="0" lang="es-ES" sz="12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1" i="0" u="none" strike="noStrike" cap="none" normalizeH="0" baseline="0">
                          <a:ln>
                            <a:noFill/>
                          </a:ln>
                          <a:solidFill>
                            <a:schemeClr val="tx1"/>
                          </a:solidFill>
                          <a:effectLst/>
                          <a:latin typeface="+mj-lt"/>
                          <a:cs typeface="Times New Roman" pitchFamily="18" charset="0"/>
                        </a:rPr>
                        <a:t>%</a:t>
                      </a:r>
                      <a:endParaRPr kumimoji="0" lang="es-ES" sz="12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a:ln>
                            <a:noFill/>
                          </a:ln>
                          <a:solidFill>
                            <a:schemeClr val="tx1"/>
                          </a:solidFill>
                          <a:effectLst/>
                          <a:latin typeface="+mj-lt"/>
                          <a:cs typeface="Times New Roman" pitchFamily="18" charset="0"/>
                        </a:rPr>
                        <a:t>Madrid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t"/>
                      <a:r>
                        <a:rPr lang="es-ES" sz="1100" b="0" i="0" u="none" strike="noStrike" dirty="0">
                          <a:solidFill>
                            <a:srgbClr val="000000"/>
                          </a:solidFill>
                          <a:latin typeface="Century Gothic"/>
                        </a:rPr>
                        <a:t>126.894.000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s-ES" sz="1100" b="0" i="0" u="none" strike="noStrike" dirty="0" smtClean="0">
                          <a:solidFill>
                            <a:srgbClr val="000000"/>
                          </a:solidFill>
                          <a:latin typeface="Calibri"/>
                        </a:rPr>
                        <a:t>32,98</a:t>
                      </a:r>
                      <a:endParaRPr lang="es-ES" sz="11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a:ln>
                            <a:noFill/>
                          </a:ln>
                          <a:solidFill>
                            <a:schemeClr val="tx1"/>
                          </a:solidFill>
                          <a:effectLst/>
                          <a:latin typeface="+mj-lt"/>
                          <a:cs typeface="Times New Roman" pitchFamily="18" charset="0"/>
                        </a:rPr>
                        <a:t>Barcelona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t"/>
                      <a:r>
                        <a:rPr lang="es-ES" sz="1100" b="0" i="0" u="none" strike="noStrike" dirty="0">
                          <a:solidFill>
                            <a:srgbClr val="000000"/>
                          </a:solidFill>
                          <a:latin typeface="Century Gothic"/>
                        </a:rPr>
                        <a:t>149.301.520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s-ES" sz="1100" b="0" i="0" u="none" strike="noStrike" dirty="0" smtClean="0">
                          <a:solidFill>
                            <a:srgbClr val="000000"/>
                          </a:solidFill>
                          <a:latin typeface="Calibri"/>
                        </a:rPr>
                        <a:t>38,80</a:t>
                      </a:r>
                      <a:endParaRPr lang="es-ES" sz="11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a:ln>
                            <a:noFill/>
                          </a:ln>
                          <a:solidFill>
                            <a:schemeClr val="tx1"/>
                          </a:solidFill>
                          <a:effectLst/>
                          <a:latin typeface="+mj-lt"/>
                          <a:cs typeface="Times New Roman" pitchFamily="18" charset="0"/>
                        </a:rPr>
                        <a:t>Canarias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t"/>
                      <a:r>
                        <a:rPr lang="es-ES" sz="1100" b="0" i="0" u="none" strike="noStrike" dirty="0">
                          <a:solidFill>
                            <a:srgbClr val="000000"/>
                          </a:solidFill>
                          <a:latin typeface="Century Gothic"/>
                        </a:rPr>
                        <a:t>47.500.000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s-ES" sz="1100" b="0" i="0" u="none" strike="noStrike" dirty="0" smtClean="0">
                          <a:solidFill>
                            <a:srgbClr val="000000"/>
                          </a:solidFill>
                          <a:latin typeface="Calibri"/>
                        </a:rPr>
                        <a:t>12,35</a:t>
                      </a:r>
                      <a:endParaRPr lang="es-ES" sz="11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smtClean="0">
                          <a:ln>
                            <a:noFill/>
                          </a:ln>
                          <a:solidFill>
                            <a:schemeClr val="tx1"/>
                          </a:solidFill>
                          <a:effectLst/>
                          <a:latin typeface="+mj-lt"/>
                          <a:cs typeface="Times New Roman" pitchFamily="18" charset="0"/>
                        </a:rPr>
                        <a:t>Valencia</a:t>
                      </a:r>
                      <a:endParaRPr kumimoji="0" lang="es-ES" sz="12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t"/>
                      <a:r>
                        <a:rPr lang="es-ES" sz="1100" b="0" i="0" u="none" strike="noStrike">
                          <a:solidFill>
                            <a:srgbClr val="000000"/>
                          </a:solidFill>
                          <a:latin typeface="Century Gothic"/>
                        </a:rPr>
                        <a:t>10.000.000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s-ES" sz="1100" b="0" i="0" u="none" strike="noStrike" dirty="0" smtClean="0">
                          <a:solidFill>
                            <a:srgbClr val="000000"/>
                          </a:solidFill>
                          <a:latin typeface="Calibri"/>
                        </a:rPr>
                        <a:t>2,60</a:t>
                      </a:r>
                      <a:endParaRPr lang="es-ES" sz="11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defRPr/>
                      </a:pPr>
                      <a:r>
                        <a:rPr kumimoji="0" lang="es-ES" sz="1200" b="0" i="0" u="none" strike="noStrike" kern="1200" cap="none" normalizeH="0" baseline="0" dirty="0" smtClean="0">
                          <a:ln>
                            <a:noFill/>
                          </a:ln>
                          <a:solidFill>
                            <a:schemeClr val="tx1"/>
                          </a:solidFill>
                          <a:effectLst/>
                          <a:latin typeface="+mn-lt"/>
                          <a:ea typeface="+mn-ea"/>
                          <a:cs typeface="Times New Roman" pitchFamily="18" charset="0"/>
                        </a:rPr>
                        <a:t>Resto (90 municipios)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t"/>
                      <a:r>
                        <a:rPr lang="es-ES" sz="1100" b="0" i="0" u="none" strike="noStrike">
                          <a:solidFill>
                            <a:srgbClr val="000000"/>
                          </a:solidFill>
                          <a:latin typeface="Century Gothic"/>
                        </a:rPr>
                        <a:t>51.054.740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s-ES" sz="1100" b="0" i="0" u="none" strike="noStrike" dirty="0" smtClean="0">
                          <a:solidFill>
                            <a:srgbClr val="000000"/>
                          </a:solidFill>
                          <a:latin typeface="Calibri"/>
                        </a:rPr>
                        <a:t>13,27</a:t>
                      </a:r>
                      <a:endParaRPr lang="es-ES" sz="11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1" i="0" u="none" strike="noStrike" cap="none" normalizeH="0" baseline="0" dirty="0" smtClean="0">
                          <a:ln>
                            <a:noFill/>
                          </a:ln>
                          <a:solidFill>
                            <a:schemeClr val="tx1"/>
                          </a:solidFill>
                          <a:effectLst/>
                          <a:latin typeface="+mj-lt"/>
                          <a:cs typeface="Times New Roman" pitchFamily="18" charset="0"/>
                        </a:rPr>
                        <a:t>TOTAL</a:t>
                      </a:r>
                      <a:endParaRPr kumimoji="0" lang="es-ES" sz="1200" b="1"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r>
                        <a:rPr lang="es-ES" sz="1400" b="1" i="0" u="none" strike="noStrike" dirty="0">
                          <a:solidFill>
                            <a:srgbClr val="000000"/>
                          </a:solidFill>
                          <a:latin typeface="Calibri"/>
                        </a:rPr>
                        <a:t>384.750.260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endParaRPr lang="es-ES" sz="11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 name="Group 68"/>
          <p:cNvGraphicFramePr>
            <a:graphicFrameLocks noGrp="1"/>
          </p:cNvGraphicFramePr>
          <p:nvPr>
            <p:extLst>
              <p:ext uri="{D42A27DB-BD31-4B8C-83A1-F6EECF244321}">
                <p14:modId xmlns:p14="http://schemas.microsoft.com/office/powerpoint/2010/main" xmlns="" val="1621027942"/>
              </p:ext>
            </p:extLst>
          </p:nvPr>
        </p:nvGraphicFramePr>
        <p:xfrm>
          <a:off x="1908175" y="3717900"/>
          <a:ext cx="5903913" cy="1511300"/>
        </p:xfrm>
        <a:graphic>
          <a:graphicData uri="http://schemas.openxmlformats.org/drawingml/2006/table">
            <a:tbl>
              <a:tblPr/>
              <a:tblGrid>
                <a:gridCol w="3352800">
                  <a:extLst>
                    <a:ext uri="{9D8B030D-6E8A-4147-A177-3AD203B41FA5}">
                      <a16:colId xmlns:a16="http://schemas.microsoft.com/office/drawing/2014/main" xmlns="" val="20000"/>
                    </a:ext>
                  </a:extLst>
                </a:gridCol>
                <a:gridCol w="2551113">
                  <a:extLst>
                    <a:ext uri="{9D8B030D-6E8A-4147-A177-3AD203B41FA5}">
                      <a16:colId xmlns:a16="http://schemas.microsoft.com/office/drawing/2014/main" xmlns="" val="20001"/>
                    </a:ext>
                  </a:extLst>
                </a:gridCol>
              </a:tblGrid>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1" i="0" u="none" strike="noStrike" cap="none" normalizeH="0" baseline="0" dirty="0">
                          <a:ln>
                            <a:noFill/>
                          </a:ln>
                          <a:solidFill>
                            <a:schemeClr val="tx1"/>
                          </a:solidFill>
                          <a:effectLst/>
                          <a:latin typeface="+mj-lt"/>
                          <a:ea typeface="Times New Roman" pitchFamily="18" charset="0"/>
                          <a:cs typeface="Calibri" pitchFamily="34" charset="0"/>
                        </a:rPr>
                        <a:t>Ciudad</a:t>
                      </a:r>
                      <a:endParaRPr kumimoji="0" lang="es-ES" sz="1200" b="0" i="0" u="none" strike="noStrike" cap="none" normalizeH="0" baseline="0" dirty="0">
                        <a:ln>
                          <a:noFill/>
                        </a:ln>
                        <a:solidFill>
                          <a:schemeClr val="tx1"/>
                        </a:solidFill>
                        <a:effectLst/>
                        <a:latin typeface="+mj-lt"/>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1" i="0" u="none" strike="noStrike" cap="none" normalizeH="0" baseline="0">
                          <a:ln>
                            <a:noFill/>
                          </a:ln>
                          <a:solidFill>
                            <a:schemeClr val="tx1"/>
                          </a:solidFill>
                          <a:effectLst/>
                          <a:latin typeface="+mj-lt"/>
                          <a:ea typeface="Times New Roman" pitchFamily="18" charset="0"/>
                          <a:cs typeface="Calibri" pitchFamily="34" charset="0"/>
                        </a:rPr>
                        <a:t>Subvención (€)</a:t>
                      </a:r>
                      <a:endParaRPr kumimoji="0" lang="es-ES" sz="1200" b="0" i="0" u="none" strike="noStrike" cap="none" normalizeH="0" baseline="0">
                        <a:ln>
                          <a:noFill/>
                        </a:ln>
                        <a:solidFill>
                          <a:schemeClr val="tx1"/>
                        </a:solidFill>
                        <a:effectLst/>
                        <a:latin typeface="+mj-lt"/>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a:ln>
                            <a:noFill/>
                          </a:ln>
                          <a:solidFill>
                            <a:schemeClr val="tx1"/>
                          </a:solidFill>
                          <a:effectLst/>
                          <a:latin typeface="+mj-lt"/>
                          <a:ea typeface="Times New Roman" pitchFamily="18" charset="0"/>
                          <a:cs typeface="Calibri" pitchFamily="34" charset="0"/>
                        </a:rPr>
                        <a:t>Madrid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es-ES" sz="1100" b="0" i="0" u="none" strike="noStrike" dirty="0">
                          <a:solidFill>
                            <a:srgbClr val="000000"/>
                          </a:solidFill>
                          <a:latin typeface="Century Gothic"/>
                        </a:rPr>
                        <a:t>126.894.000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a:ln>
                            <a:noFill/>
                          </a:ln>
                          <a:solidFill>
                            <a:schemeClr val="tx1"/>
                          </a:solidFill>
                          <a:effectLst/>
                          <a:latin typeface="+mj-lt"/>
                          <a:ea typeface="Times New Roman" pitchFamily="18" charset="0"/>
                          <a:cs typeface="Calibri" pitchFamily="34" charset="0"/>
                        </a:rPr>
                        <a:t>Barcelona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es-ES" sz="1100" b="0" i="0" u="none" strike="noStrike" dirty="0">
                          <a:solidFill>
                            <a:srgbClr val="000000"/>
                          </a:solidFill>
                          <a:latin typeface="Century Gothic"/>
                        </a:rPr>
                        <a:t>149.301.520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smtClean="0">
                          <a:ln>
                            <a:noFill/>
                          </a:ln>
                          <a:solidFill>
                            <a:schemeClr val="tx1"/>
                          </a:solidFill>
                          <a:effectLst/>
                          <a:latin typeface="+mj-lt"/>
                          <a:ea typeface="Times New Roman" pitchFamily="18" charset="0"/>
                          <a:cs typeface="Calibri" pitchFamily="34" charset="0"/>
                        </a:rPr>
                        <a:t>Valencia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smtClean="0">
                          <a:ln>
                            <a:noFill/>
                          </a:ln>
                          <a:solidFill>
                            <a:schemeClr val="tx1"/>
                          </a:solidFill>
                          <a:effectLst/>
                          <a:latin typeface="+mj-lt"/>
                          <a:ea typeface="Times New Roman" pitchFamily="18" charset="0"/>
                          <a:cs typeface="Calibri" pitchFamily="34" charset="0"/>
                        </a:rPr>
                        <a:t>10.000.000</a:t>
                      </a:r>
                    </a:p>
                  </a:txBody>
                  <a:tcPr marL="68400" marR="82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smtClean="0">
                          <a:ln>
                            <a:noFill/>
                          </a:ln>
                          <a:solidFill>
                            <a:schemeClr val="tx1"/>
                          </a:solidFill>
                          <a:effectLst/>
                          <a:latin typeface="+mj-lt"/>
                          <a:ea typeface="Times New Roman" pitchFamily="18" charset="0"/>
                          <a:cs typeface="Calibri" pitchFamily="34" charset="0"/>
                        </a:rPr>
                        <a:t>Zaragoza</a:t>
                      </a:r>
                      <a:endParaRPr kumimoji="0" lang="es-ES" sz="1200" b="0" i="0" u="none" strike="noStrike" cap="none" normalizeH="0" baseline="0" dirty="0">
                        <a:ln>
                          <a:noFill/>
                        </a:ln>
                        <a:solidFill>
                          <a:schemeClr val="tx1"/>
                        </a:solidFill>
                        <a:effectLst/>
                        <a:latin typeface="+mj-lt"/>
                        <a:ea typeface="Times New Roman" pitchFamily="18"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smtClean="0">
                          <a:ln>
                            <a:noFill/>
                          </a:ln>
                          <a:solidFill>
                            <a:schemeClr val="tx1"/>
                          </a:solidFill>
                          <a:effectLst/>
                          <a:latin typeface="+mj-lt"/>
                          <a:ea typeface="Times New Roman" pitchFamily="18" charset="0"/>
                          <a:cs typeface="Calibri" pitchFamily="34" charset="0"/>
                        </a:rPr>
                        <a:t>5.871.844</a:t>
                      </a:r>
                      <a:endParaRPr kumimoji="0" lang="es-ES" sz="1200" b="0" i="0" u="none" strike="noStrike" cap="none" normalizeH="0" baseline="0" dirty="0">
                        <a:ln>
                          <a:noFill/>
                        </a:ln>
                        <a:solidFill>
                          <a:schemeClr val="tx1"/>
                        </a:solidFill>
                        <a:effectLst/>
                        <a:latin typeface="+mj-lt"/>
                        <a:ea typeface="Times New Roman" pitchFamily="18" charset="0"/>
                        <a:cs typeface="Calibri" pitchFamily="34" charset="0"/>
                      </a:endParaRPr>
                    </a:p>
                  </a:txBody>
                  <a:tcPr marL="68400" marR="82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a:ln>
                            <a:noFill/>
                          </a:ln>
                          <a:solidFill>
                            <a:schemeClr val="tx1"/>
                          </a:solidFill>
                          <a:effectLst/>
                          <a:latin typeface="+mj-lt"/>
                          <a:ea typeface="Times New Roman" pitchFamily="18" charset="0"/>
                          <a:cs typeface="Calibri" pitchFamily="34" charset="0"/>
                        </a:rPr>
                        <a:t>Sevilla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a:ln>
                            <a:noFill/>
                          </a:ln>
                          <a:solidFill>
                            <a:schemeClr val="tx1"/>
                          </a:solidFill>
                          <a:effectLst/>
                          <a:latin typeface="+mj-lt"/>
                          <a:ea typeface="Times New Roman" pitchFamily="18" charset="0"/>
                          <a:cs typeface="Calibri" pitchFamily="34" charset="0"/>
                        </a:rPr>
                        <a:t>5.232.680</a:t>
                      </a:r>
                    </a:p>
                  </a:txBody>
                  <a:tcPr marL="68400" marR="82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15900">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a:ln>
                            <a:noFill/>
                          </a:ln>
                          <a:solidFill>
                            <a:schemeClr val="tx1"/>
                          </a:solidFill>
                          <a:effectLst/>
                          <a:latin typeface="+mj-lt"/>
                          <a:ea typeface="Times New Roman" pitchFamily="18" charset="0"/>
                          <a:cs typeface="Calibri" pitchFamily="34" charset="0"/>
                        </a:rPr>
                        <a:t>Málaga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00000"/>
                        </a:lnSpc>
                        <a:spcBef>
                          <a:spcPts val="500"/>
                        </a:spcBef>
                        <a:spcAft>
                          <a:spcPct val="0"/>
                        </a:spcAft>
                        <a:buClrTx/>
                        <a:buSzTx/>
                        <a:buFontTx/>
                        <a:buNone/>
                        <a:tabLst/>
                      </a:pPr>
                      <a:r>
                        <a:rPr kumimoji="0" lang="es-ES" sz="1200" b="0" i="0" u="none" strike="noStrike" cap="none" normalizeH="0" baseline="0" dirty="0" smtClean="0">
                          <a:ln>
                            <a:noFill/>
                          </a:ln>
                          <a:solidFill>
                            <a:schemeClr val="tx1"/>
                          </a:solidFill>
                          <a:effectLst/>
                          <a:latin typeface="+mj-lt"/>
                          <a:ea typeface="Times New Roman" pitchFamily="18" charset="0"/>
                          <a:cs typeface="Calibri" pitchFamily="34" charset="0"/>
                        </a:rPr>
                        <a:t>3.645.924</a:t>
                      </a:r>
                      <a:endParaRPr kumimoji="0" lang="es-ES" sz="1200" b="0" i="0" u="none" strike="noStrike" cap="none" normalizeH="0" baseline="0" dirty="0">
                        <a:ln>
                          <a:noFill/>
                        </a:ln>
                        <a:solidFill>
                          <a:schemeClr val="tx1"/>
                        </a:solidFill>
                        <a:effectLst/>
                        <a:latin typeface="+mj-lt"/>
                        <a:ea typeface="Times New Roman" pitchFamily="18" charset="0"/>
                        <a:cs typeface="Calibri" pitchFamily="34" charset="0"/>
                      </a:endParaRPr>
                    </a:p>
                  </a:txBody>
                  <a:tcPr marL="68400" marR="82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11" name="10 CuadroTexto"/>
          <p:cNvSpPr txBox="1"/>
          <p:nvPr/>
        </p:nvSpPr>
        <p:spPr>
          <a:xfrm>
            <a:off x="251520" y="3717032"/>
            <a:ext cx="1512168" cy="646331"/>
          </a:xfrm>
          <a:prstGeom prst="rect">
            <a:avLst/>
          </a:prstGeom>
          <a:noFill/>
        </p:spPr>
        <p:txBody>
          <a:bodyPr wrap="square" rtlCol="0">
            <a:spAutoFit/>
          </a:bodyPr>
          <a:lstStyle/>
          <a:p>
            <a:r>
              <a:rPr lang="es-ES" sz="1200" b="1" dirty="0"/>
              <a:t>CIUDADES DE MÁS DE 500.000 habitantes</a:t>
            </a:r>
          </a:p>
        </p:txBody>
      </p:sp>
      <p:sp>
        <p:nvSpPr>
          <p:cNvPr id="12" name="11 CuadroTexto"/>
          <p:cNvSpPr txBox="1"/>
          <p:nvPr/>
        </p:nvSpPr>
        <p:spPr>
          <a:xfrm>
            <a:off x="323528" y="2204864"/>
            <a:ext cx="1368152" cy="1015663"/>
          </a:xfrm>
          <a:prstGeom prst="rect">
            <a:avLst/>
          </a:prstGeom>
          <a:noFill/>
        </p:spPr>
        <p:txBody>
          <a:bodyPr wrap="square" rtlCol="0">
            <a:spAutoFit/>
          </a:bodyPr>
          <a:lstStyle/>
          <a:p>
            <a:r>
              <a:rPr lang="es-ES" sz="1200" b="1" dirty="0"/>
              <a:t>CONTRATOS PROGRAMA</a:t>
            </a:r>
          </a:p>
          <a:p>
            <a:endParaRPr lang="es-ES" sz="1200" b="1" dirty="0" smtClean="0"/>
          </a:p>
          <a:p>
            <a:endParaRPr lang="es-ES" sz="1200" b="1" dirty="0"/>
          </a:p>
          <a:p>
            <a:r>
              <a:rPr lang="es-ES" sz="1200" b="1" dirty="0"/>
              <a:t>RESTO</a:t>
            </a:r>
          </a:p>
        </p:txBody>
      </p:sp>
      <p:sp>
        <p:nvSpPr>
          <p:cNvPr id="14" name="13 Abrir llave"/>
          <p:cNvSpPr/>
          <p:nvPr/>
        </p:nvSpPr>
        <p:spPr>
          <a:xfrm>
            <a:off x="1619672" y="2132856"/>
            <a:ext cx="216024" cy="576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p>
        </p:txBody>
      </p:sp>
      <p:cxnSp>
        <p:nvCxnSpPr>
          <p:cNvPr id="16" name="15 Conector recto"/>
          <p:cNvCxnSpPr/>
          <p:nvPr/>
        </p:nvCxnSpPr>
        <p:spPr>
          <a:xfrm>
            <a:off x="1187624" y="3068960"/>
            <a:ext cx="6480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LA FINANCIACIÓN EN ESPAÑA</a:t>
            </a:r>
          </a:p>
        </p:txBody>
      </p:sp>
      <p:sp>
        <p:nvSpPr>
          <p:cNvPr id="5" name="4 Rectángulo"/>
          <p:cNvSpPr/>
          <p:nvPr/>
        </p:nvSpPr>
        <p:spPr>
          <a:xfrm>
            <a:off x="611560" y="1340768"/>
            <a:ext cx="7759700" cy="4685898"/>
          </a:xfrm>
          <a:prstGeom prst="rect">
            <a:avLst/>
          </a:prstGeom>
        </p:spPr>
        <p:txBody>
          <a:bodyPr>
            <a:spAutoFit/>
          </a:bodyPr>
          <a:lstStyle/>
          <a:p>
            <a:pPr indent="449263" algn="just">
              <a:lnSpc>
                <a:spcPct val="150000"/>
              </a:lnSpc>
              <a:spcBef>
                <a:spcPts val="500"/>
              </a:spcBef>
              <a:spcAft>
                <a:spcPts val="1500"/>
              </a:spcAft>
            </a:pPr>
            <a:endParaRPr lang="es-ES" sz="1400" dirty="0">
              <a:latin typeface="+mj-lt"/>
              <a:cs typeface="Times New Roman" pitchFamily="18" charset="0"/>
            </a:endParaRPr>
          </a:p>
          <a:p>
            <a:pPr indent="360000" algn="just">
              <a:spcBef>
                <a:spcPts val="500"/>
              </a:spcBef>
              <a:spcAft>
                <a:spcPts val="1200"/>
              </a:spcAft>
              <a:buFont typeface="Trebuchet MS" pitchFamily="34" charset="0"/>
              <a:buAutoNum type="arabicPeriod"/>
            </a:pPr>
            <a:r>
              <a:rPr lang="es-ES" sz="1600" dirty="0">
                <a:latin typeface="+mj-lt"/>
                <a:ea typeface="Calibri" pitchFamily="34" charset="0"/>
                <a:cs typeface="Times New Roman" pitchFamily="18" charset="0"/>
              </a:rPr>
              <a:t>Gran diferencia entre los modos de financiar el transporte: los contrato-programa y el fondo de financiación.</a:t>
            </a:r>
          </a:p>
          <a:p>
            <a:pPr indent="360000" algn="just">
              <a:spcBef>
                <a:spcPts val="500"/>
              </a:spcBef>
              <a:spcAft>
                <a:spcPts val="1200"/>
              </a:spcAft>
              <a:buFont typeface="Trebuchet MS" pitchFamily="34" charset="0"/>
              <a:buAutoNum type="arabicPeriod"/>
            </a:pPr>
            <a:r>
              <a:rPr lang="es-ES" sz="1600" dirty="0">
                <a:latin typeface="+mj-lt"/>
                <a:ea typeface="Calibri" pitchFamily="34" charset="0"/>
                <a:cs typeface="Times New Roman" pitchFamily="18" charset="0"/>
              </a:rPr>
              <a:t>Existen desigualdades importantes, dado que se aporta más a unas ciudades que a otras, en función de unos parámetros obsoletos bajo el punto de vista social.</a:t>
            </a:r>
          </a:p>
          <a:p>
            <a:pPr indent="360000" algn="just">
              <a:spcBef>
                <a:spcPts val="500"/>
              </a:spcBef>
              <a:spcAft>
                <a:spcPts val="1200"/>
              </a:spcAft>
              <a:buFont typeface="Trebuchet MS" pitchFamily="34" charset="0"/>
              <a:buAutoNum type="arabicPeriod"/>
            </a:pPr>
            <a:r>
              <a:rPr lang="es-ES" sz="1600" dirty="0">
                <a:latin typeface="+mj-lt"/>
                <a:ea typeface="Calibri" pitchFamily="34" charset="0"/>
                <a:cs typeface="Times New Roman" pitchFamily="18" charset="0"/>
              </a:rPr>
              <a:t>El sistema no tiene en cuenta el gran desarrollo que han tenido los transportes urbanos en España en los últimos 20 años.</a:t>
            </a:r>
          </a:p>
          <a:p>
            <a:pPr indent="360000" algn="just">
              <a:spcBef>
                <a:spcPts val="500"/>
              </a:spcBef>
              <a:spcAft>
                <a:spcPts val="1200"/>
              </a:spcAft>
              <a:buFont typeface="Trebuchet MS" pitchFamily="34" charset="0"/>
              <a:buAutoNum type="arabicPeriod"/>
            </a:pPr>
            <a:r>
              <a:rPr lang="es-ES" sz="1600" dirty="0">
                <a:latin typeface="+mj-lt"/>
                <a:ea typeface="Calibri" pitchFamily="34" charset="0"/>
                <a:cs typeface="Times New Roman" pitchFamily="18" charset="0"/>
              </a:rPr>
              <a:t>El Estado no involucra a las Comunidades Autónomas, que a pesar de tener competencias en la materia no aportan fondos.</a:t>
            </a:r>
          </a:p>
          <a:p>
            <a:pPr indent="360000" algn="just">
              <a:spcBef>
                <a:spcPts val="500"/>
              </a:spcBef>
              <a:spcAft>
                <a:spcPts val="1200"/>
              </a:spcAft>
            </a:pPr>
            <a:endParaRPr lang="es-ES" sz="1600" dirty="0">
              <a:latin typeface="+mj-lt"/>
              <a:ea typeface="Calibri" pitchFamily="34" charset="0"/>
              <a:cs typeface="Times New Roman" pitchFamily="18" charset="0"/>
            </a:endParaRPr>
          </a:p>
          <a:p>
            <a:pPr indent="449263" algn="ctr">
              <a:lnSpc>
                <a:spcPct val="150000"/>
              </a:lnSpc>
              <a:spcBef>
                <a:spcPts val="500"/>
              </a:spcBef>
              <a:spcAft>
                <a:spcPts val="1500"/>
              </a:spcAft>
            </a:pPr>
            <a:r>
              <a:rPr lang="es-ES" sz="2000" b="1" dirty="0">
                <a:latin typeface="+mj-lt"/>
                <a:cs typeface="Times New Roman" pitchFamily="18" charset="0"/>
              </a:rPr>
              <a:t>CONCLUSIÓN:  el modelo actual es arbitrario y obsoleto.</a:t>
            </a:r>
          </a:p>
        </p:txBody>
      </p:sp>
      <p:sp>
        <p:nvSpPr>
          <p:cNvPr id="7" name="6 Rectángulo redondeado"/>
          <p:cNvSpPr/>
          <p:nvPr/>
        </p:nvSpPr>
        <p:spPr>
          <a:xfrm>
            <a:off x="395288" y="1052513"/>
            <a:ext cx="2089150" cy="57626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8132" name="7 CuadroTexto"/>
          <p:cNvSpPr txBox="1">
            <a:spLocks noChangeArrowheads="1"/>
          </p:cNvSpPr>
          <p:nvPr/>
        </p:nvSpPr>
        <p:spPr bwMode="auto">
          <a:xfrm>
            <a:off x="539552" y="1124744"/>
            <a:ext cx="1944464" cy="368300"/>
          </a:xfrm>
          <a:prstGeom prst="rect">
            <a:avLst/>
          </a:prstGeom>
          <a:noFill/>
          <a:ln w="9525">
            <a:noFill/>
            <a:miter lim="800000"/>
            <a:headEnd/>
            <a:tailEnd/>
          </a:ln>
        </p:spPr>
        <p:txBody>
          <a:bodyPr wrap="square">
            <a:spAutoFit/>
          </a:bodyPr>
          <a:lstStyle/>
          <a:p>
            <a:r>
              <a:rPr lang="es-ES" b="1" dirty="0">
                <a:latin typeface="+mj-lt"/>
              </a:rPr>
              <a:t>RESULTADOS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95513" y="2708275"/>
            <a:ext cx="8229600" cy="1066800"/>
          </a:xfrm>
          <a:prstGeom prst="rect">
            <a:avLst/>
          </a:prstGeom>
        </p:spPr>
        <p:txBody>
          <a:bodyPr anchor="ctr">
            <a:normAutofit/>
          </a:bodyPr>
          <a:lstStyle/>
          <a:p>
            <a:pPr fontAlgn="auto">
              <a:spcAft>
                <a:spcPts val="0"/>
              </a:spcAft>
              <a:defRPr/>
            </a:pPr>
            <a:r>
              <a:rPr lang="es-ES" sz="2800" b="1" dirty="0">
                <a:solidFill>
                  <a:schemeClr val="accent6">
                    <a:lumMod val="75000"/>
                  </a:schemeClr>
                </a:solidFill>
                <a:latin typeface="+mj-lt"/>
                <a:ea typeface="+mj-ea"/>
                <a:cs typeface="+mj-cs"/>
              </a:rPr>
              <a:t>LA FINANCIACIÓN EN EUROPA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ATUC y la Ley de Financiación</a:t>
            </a:r>
            <a:endParaRPr lang="es-ES" dirty="0"/>
          </a:p>
        </p:txBody>
      </p:sp>
      <p:sp>
        <p:nvSpPr>
          <p:cNvPr id="3" name="2 Marcador de contenido"/>
          <p:cNvSpPr>
            <a:spLocks noGrp="1"/>
          </p:cNvSpPr>
          <p:nvPr>
            <p:ph idx="1"/>
          </p:nvPr>
        </p:nvSpPr>
        <p:spPr/>
        <p:txBody>
          <a:bodyPr/>
          <a:lstStyle/>
          <a:p>
            <a:r>
              <a:rPr lang="es-ES" sz="2400" dirty="0" smtClean="0"/>
              <a:t>2008: 		primeros estudios de diagnosis.</a:t>
            </a:r>
          </a:p>
          <a:p>
            <a:r>
              <a:rPr lang="es-ES" sz="2400" dirty="0" smtClean="0"/>
              <a:t>2010: 		Libro Blanco de la Financiación.</a:t>
            </a:r>
          </a:p>
          <a:p>
            <a:r>
              <a:rPr lang="es-ES" sz="2400" dirty="0" smtClean="0"/>
              <a:t>2010 – 2013: 	consultorías.</a:t>
            </a:r>
          </a:p>
          <a:p>
            <a:r>
              <a:rPr lang="es-ES" sz="2400" dirty="0" smtClean="0"/>
              <a:t>2013 – 2016: 	trabajos de difusión.</a:t>
            </a:r>
          </a:p>
          <a:p>
            <a:r>
              <a:rPr lang="es-ES" sz="2400" dirty="0" smtClean="0"/>
              <a:t>2016 – 2017: 	Congreso Diputados / Senado / 				Ayuntamientos /FEMP</a:t>
            </a:r>
          </a:p>
          <a:p>
            <a:r>
              <a:rPr lang="es-ES" sz="2400" dirty="0" smtClean="0"/>
              <a:t>2017:		Encargo del borrador de la Ley</a:t>
            </a:r>
          </a:p>
          <a:p>
            <a:r>
              <a:rPr lang="es-ES" sz="2400" dirty="0" smtClean="0"/>
              <a:t>2018:		Se aprueba una PNL en el Congreso</a:t>
            </a:r>
          </a:p>
          <a:p>
            <a:r>
              <a:rPr lang="es-ES" sz="2400" dirty="0" smtClean="0"/>
              <a:t>2019:		Gobierno anuncia 1/3 inc. impuesto  			hidrocarburo para Movilidad Urbana.</a:t>
            </a:r>
            <a:endParaRPr lang="es-E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755650" y="1124670"/>
            <a:ext cx="7704138" cy="79216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ANÁLISIS DE ALTERNATIVAS</a:t>
            </a:r>
          </a:p>
        </p:txBody>
      </p:sp>
      <p:sp>
        <p:nvSpPr>
          <p:cNvPr id="62467" name="AutoShape 2"/>
          <p:cNvSpPr>
            <a:spLocks noChangeArrowheads="1"/>
          </p:cNvSpPr>
          <p:nvPr/>
        </p:nvSpPr>
        <p:spPr bwMode="auto">
          <a:xfrm>
            <a:off x="3492500" y="2632769"/>
            <a:ext cx="4791075" cy="436563"/>
          </a:xfrm>
          <a:prstGeom prst="bevel">
            <a:avLst>
              <a:gd name="adj" fmla="val 12500"/>
            </a:avLst>
          </a:prstGeom>
          <a:solidFill>
            <a:srgbClr val="FFFFFF"/>
          </a:solidFill>
          <a:ln w="9525">
            <a:solidFill>
              <a:srgbClr val="000000"/>
            </a:solidFill>
            <a:miter lim="800000"/>
            <a:headEnd/>
            <a:tailEnd/>
          </a:ln>
        </p:spPr>
        <p:txBody>
          <a:bodyPr/>
          <a:lstStyle/>
          <a:p>
            <a:pPr indent="450850" algn="ctr"/>
            <a:r>
              <a:rPr lang="es-ES" sz="1300" b="1" dirty="0">
                <a:latin typeface="+mj-lt"/>
                <a:ea typeface="Times New Roman" pitchFamily="18" charset="0"/>
                <a:cs typeface="Arial" pitchFamily="34" charset="0"/>
              </a:rPr>
              <a:t>QUIEN SE BENEFICIA, PAGA</a:t>
            </a:r>
            <a:endParaRPr lang="es-ES" sz="600" dirty="0">
              <a:latin typeface="+mj-lt"/>
              <a:ea typeface="Times New Roman" pitchFamily="18" charset="0"/>
              <a:cs typeface="Arial" pitchFamily="34" charset="0"/>
            </a:endParaRPr>
          </a:p>
          <a:p>
            <a:pPr indent="450850" eaLnBrk="0" hangingPunct="0"/>
            <a:endParaRPr lang="es-ES" dirty="0">
              <a:latin typeface="+mj-lt"/>
              <a:ea typeface="Times New Roman" pitchFamily="18" charset="0"/>
              <a:cs typeface="Arial" pitchFamily="34" charset="0"/>
            </a:endParaRPr>
          </a:p>
        </p:txBody>
      </p:sp>
      <p:sp>
        <p:nvSpPr>
          <p:cNvPr id="62468" name="AutoShape 1"/>
          <p:cNvSpPr>
            <a:spLocks noChangeArrowheads="1"/>
          </p:cNvSpPr>
          <p:nvPr/>
        </p:nvSpPr>
        <p:spPr bwMode="auto">
          <a:xfrm>
            <a:off x="3492500" y="3280469"/>
            <a:ext cx="4791075" cy="436563"/>
          </a:xfrm>
          <a:prstGeom prst="bevel">
            <a:avLst>
              <a:gd name="adj" fmla="val 12500"/>
            </a:avLst>
          </a:prstGeom>
          <a:solidFill>
            <a:srgbClr val="FFFFFF"/>
          </a:solidFill>
          <a:ln w="9525">
            <a:solidFill>
              <a:srgbClr val="000000"/>
            </a:solidFill>
            <a:miter lim="800000"/>
            <a:headEnd/>
            <a:tailEnd/>
          </a:ln>
        </p:spPr>
        <p:txBody>
          <a:bodyPr/>
          <a:lstStyle/>
          <a:p>
            <a:pPr indent="450850" algn="ctr"/>
            <a:r>
              <a:rPr lang="es-ES" sz="1300" b="1">
                <a:latin typeface="+mj-lt"/>
                <a:ea typeface="Times New Roman" pitchFamily="18" charset="0"/>
                <a:cs typeface="Arial" pitchFamily="34" charset="0"/>
              </a:rPr>
              <a:t>QUIEN CONTAMINA, PAGA</a:t>
            </a:r>
            <a:endParaRPr lang="es-ES" sz="600">
              <a:latin typeface="+mj-lt"/>
              <a:ea typeface="Times New Roman" pitchFamily="18" charset="0"/>
              <a:cs typeface="Arial" pitchFamily="34" charset="0"/>
            </a:endParaRPr>
          </a:p>
          <a:p>
            <a:pPr indent="450850" eaLnBrk="0" hangingPunct="0"/>
            <a:endParaRPr lang="es-ES">
              <a:latin typeface="+mj-lt"/>
              <a:ea typeface="Times New Roman" pitchFamily="18" charset="0"/>
              <a:cs typeface="Arial" pitchFamily="34" charset="0"/>
            </a:endParaRPr>
          </a:p>
        </p:txBody>
      </p:sp>
      <p:sp>
        <p:nvSpPr>
          <p:cNvPr id="62469" name="Rectangle 3"/>
          <p:cNvSpPr>
            <a:spLocks noChangeArrowheads="1"/>
          </p:cNvSpPr>
          <p:nvPr/>
        </p:nvSpPr>
        <p:spPr bwMode="auto">
          <a:xfrm>
            <a:off x="755650" y="1352823"/>
            <a:ext cx="7561263" cy="708025"/>
          </a:xfrm>
          <a:prstGeom prst="rect">
            <a:avLst/>
          </a:prstGeom>
          <a:noFill/>
          <a:ln w="9525">
            <a:noFill/>
            <a:miter lim="800000"/>
            <a:headEnd/>
            <a:tailEnd/>
          </a:ln>
        </p:spPr>
        <p:txBody>
          <a:bodyPr wrap="none" anchor="ctr">
            <a:spAutoFit/>
          </a:bodyPr>
          <a:lstStyle/>
          <a:p>
            <a:pPr indent="450850"/>
            <a:r>
              <a:rPr lang="es-ES" sz="1600" b="1" dirty="0">
                <a:latin typeface="+mj-lt"/>
                <a:ea typeface="Times New Roman" pitchFamily="18" charset="0"/>
                <a:cs typeface="Arial" pitchFamily="34" charset="0"/>
              </a:rPr>
              <a:t>EUROPA: sobre posibles fórmulas para financiar el transporte público</a:t>
            </a:r>
            <a:endParaRPr lang="es-ES" sz="800" b="1" dirty="0">
              <a:latin typeface="+mj-lt"/>
              <a:ea typeface="Times New Roman" pitchFamily="18" charset="0"/>
              <a:cs typeface="Arial" pitchFamily="34" charset="0"/>
            </a:endParaRPr>
          </a:p>
          <a:p>
            <a:pPr indent="450850" eaLnBrk="0" hangingPunct="0"/>
            <a:endParaRPr lang="es-ES" sz="2400" b="1" dirty="0">
              <a:latin typeface="+mj-lt"/>
              <a:ea typeface="Times New Roman" pitchFamily="18" charset="0"/>
              <a:cs typeface="Arial" pitchFamily="34" charset="0"/>
            </a:endParaRPr>
          </a:p>
        </p:txBody>
      </p:sp>
      <p:sp>
        <p:nvSpPr>
          <p:cNvPr id="62470" name="Rectangle 5"/>
          <p:cNvSpPr>
            <a:spLocks noChangeArrowheads="1"/>
          </p:cNvSpPr>
          <p:nvPr/>
        </p:nvSpPr>
        <p:spPr bwMode="auto">
          <a:xfrm>
            <a:off x="0" y="520700"/>
            <a:ext cx="9144000" cy="0"/>
          </a:xfrm>
          <a:prstGeom prst="rect">
            <a:avLst/>
          </a:prstGeom>
          <a:noFill/>
          <a:ln w="9525">
            <a:noFill/>
            <a:miter lim="800000"/>
            <a:headEnd/>
            <a:tailEnd/>
          </a:ln>
        </p:spPr>
        <p:txBody>
          <a:bodyPr wrap="none" anchor="ctr">
            <a:spAutoFit/>
          </a:bodyPr>
          <a:lstStyle/>
          <a:p>
            <a:pPr indent="450850"/>
            <a:r>
              <a:rPr lang="es-ES" sz="1300">
                <a:ea typeface="Times New Roman" pitchFamily="18" charset="0"/>
                <a:cs typeface="Arial" pitchFamily="34" charset="0"/>
              </a:rPr>
              <a:t> </a:t>
            </a:r>
            <a:endParaRPr lang="es-ES" sz="600">
              <a:ea typeface="Times New Roman" pitchFamily="18" charset="0"/>
              <a:cs typeface="Arial" pitchFamily="34" charset="0"/>
            </a:endParaRPr>
          </a:p>
          <a:p>
            <a:pPr indent="450850" eaLnBrk="0" hangingPunct="0"/>
            <a:endParaRPr lang="es-ES">
              <a:ea typeface="Times New Roman" pitchFamily="18" charset="0"/>
              <a:cs typeface="Arial" pitchFamily="34" charset="0"/>
            </a:endParaRPr>
          </a:p>
        </p:txBody>
      </p:sp>
      <p:sp>
        <p:nvSpPr>
          <p:cNvPr id="62471" name="Rectangle 7"/>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indent="450850"/>
            <a:endParaRPr lang="es-ES_tradnl">
              <a:cs typeface="Arial" pitchFamily="34" charset="0"/>
            </a:endParaRPr>
          </a:p>
        </p:txBody>
      </p:sp>
      <p:sp>
        <p:nvSpPr>
          <p:cNvPr id="62472" name="8 CuadroTexto"/>
          <p:cNvSpPr txBox="1">
            <a:spLocks noChangeArrowheads="1"/>
          </p:cNvSpPr>
          <p:nvPr/>
        </p:nvSpPr>
        <p:spPr bwMode="auto">
          <a:xfrm>
            <a:off x="1116013" y="2559744"/>
            <a:ext cx="2098675" cy="369888"/>
          </a:xfrm>
          <a:prstGeom prst="rect">
            <a:avLst/>
          </a:prstGeom>
          <a:noFill/>
          <a:ln w="9525">
            <a:noFill/>
            <a:miter lim="800000"/>
            <a:headEnd/>
            <a:tailEnd/>
          </a:ln>
        </p:spPr>
        <p:txBody>
          <a:bodyPr wrap="none">
            <a:spAutoFit/>
          </a:bodyPr>
          <a:lstStyle/>
          <a:p>
            <a:r>
              <a:rPr lang="es-ES" dirty="0">
                <a:latin typeface="+mj-lt"/>
              </a:rPr>
              <a:t>Dos líneas básicas:</a:t>
            </a:r>
          </a:p>
        </p:txBody>
      </p:sp>
      <p:sp>
        <p:nvSpPr>
          <p:cNvPr id="62473" name="9 CuadroTexto"/>
          <p:cNvSpPr txBox="1">
            <a:spLocks noChangeArrowheads="1"/>
          </p:cNvSpPr>
          <p:nvPr/>
        </p:nvSpPr>
        <p:spPr bwMode="auto">
          <a:xfrm>
            <a:off x="1187450" y="4149725"/>
            <a:ext cx="1935145" cy="369332"/>
          </a:xfrm>
          <a:prstGeom prst="rect">
            <a:avLst/>
          </a:prstGeom>
          <a:noFill/>
          <a:ln w="9525">
            <a:noFill/>
            <a:miter lim="800000"/>
            <a:headEnd/>
            <a:tailEnd/>
          </a:ln>
        </p:spPr>
        <p:txBody>
          <a:bodyPr wrap="none">
            <a:spAutoFit/>
          </a:bodyPr>
          <a:lstStyle/>
          <a:p>
            <a:r>
              <a:rPr lang="es-ES">
                <a:latin typeface="+mj-lt"/>
              </a:rPr>
              <a:t>Otras iniciativas:</a:t>
            </a:r>
          </a:p>
        </p:txBody>
      </p:sp>
      <p:sp>
        <p:nvSpPr>
          <p:cNvPr id="62474" name="10 CuadroTexto"/>
          <p:cNvSpPr txBox="1">
            <a:spLocks noChangeArrowheads="1"/>
          </p:cNvSpPr>
          <p:nvPr/>
        </p:nvSpPr>
        <p:spPr bwMode="auto">
          <a:xfrm>
            <a:off x="3563938" y="4149725"/>
            <a:ext cx="4968875" cy="2030413"/>
          </a:xfrm>
          <a:prstGeom prst="rect">
            <a:avLst/>
          </a:prstGeom>
          <a:noFill/>
          <a:ln w="9525">
            <a:noFill/>
            <a:miter lim="800000"/>
            <a:headEnd/>
            <a:tailEnd/>
          </a:ln>
        </p:spPr>
        <p:txBody>
          <a:bodyPr>
            <a:spAutoFit/>
          </a:bodyPr>
          <a:lstStyle/>
          <a:p>
            <a:r>
              <a:rPr lang="es-ES">
                <a:latin typeface="+mj-lt"/>
              </a:rPr>
              <a:t>Peajes urbanos (Londres)</a:t>
            </a:r>
          </a:p>
          <a:p>
            <a:endParaRPr lang="es-ES">
              <a:latin typeface="+mj-lt"/>
            </a:endParaRPr>
          </a:p>
          <a:p>
            <a:r>
              <a:rPr lang="es-ES">
                <a:latin typeface="+mj-lt"/>
              </a:rPr>
              <a:t>Ingresos Comerciales</a:t>
            </a:r>
          </a:p>
          <a:p>
            <a:endParaRPr lang="es-ES">
              <a:latin typeface="+mj-lt"/>
            </a:endParaRPr>
          </a:p>
          <a:p>
            <a:r>
              <a:rPr lang="es-ES">
                <a:latin typeface="+mj-lt"/>
              </a:rPr>
              <a:t>Impuestos específicos</a:t>
            </a:r>
          </a:p>
          <a:p>
            <a:endParaRPr lang="es-ES">
              <a:latin typeface="+mj-lt"/>
            </a:endParaRPr>
          </a:p>
          <a:p>
            <a:r>
              <a:rPr lang="es-ES">
                <a:latin typeface="+mj-lt"/>
              </a:rPr>
              <a:t>Otros.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EUROPA</a:t>
            </a:r>
          </a:p>
        </p:txBody>
      </p:sp>
      <p:sp>
        <p:nvSpPr>
          <p:cNvPr id="27650" name="1 Título"/>
          <p:cNvSpPr>
            <a:spLocks noGrp="1"/>
          </p:cNvSpPr>
          <p:nvPr>
            <p:ph type="title"/>
          </p:nvPr>
        </p:nvSpPr>
        <p:spPr>
          <a:xfrm>
            <a:off x="467544" y="404664"/>
            <a:ext cx="8229600" cy="1066800"/>
          </a:xfrm>
        </p:spPr>
        <p:txBody>
          <a:bodyPr/>
          <a:lstStyle/>
          <a:p>
            <a:pPr algn="ctr"/>
            <a:r>
              <a:rPr lang="es-ES" sz="2800" dirty="0"/>
              <a:t>Francia </a:t>
            </a:r>
          </a:p>
        </p:txBody>
      </p:sp>
      <p:sp>
        <p:nvSpPr>
          <p:cNvPr id="27651" name="5 Rectángulo"/>
          <p:cNvSpPr>
            <a:spLocks noChangeArrowheads="1"/>
          </p:cNvSpPr>
          <p:nvPr/>
        </p:nvSpPr>
        <p:spPr bwMode="auto">
          <a:xfrm>
            <a:off x="539552" y="1340768"/>
            <a:ext cx="8207375" cy="923330"/>
          </a:xfrm>
          <a:prstGeom prst="rect">
            <a:avLst/>
          </a:prstGeom>
          <a:noFill/>
          <a:ln w="9525">
            <a:noFill/>
            <a:miter lim="800000"/>
            <a:headEnd/>
            <a:tailEnd/>
          </a:ln>
        </p:spPr>
        <p:txBody>
          <a:bodyPr>
            <a:spAutoFit/>
          </a:bodyPr>
          <a:lstStyle/>
          <a:p>
            <a:pPr algn="just"/>
            <a:r>
              <a:rPr lang="es-ES" dirty="0">
                <a:latin typeface="+mj-lt"/>
              </a:rPr>
              <a:t>Hace 40 años el gobierno francés introdujo un sistema denominado </a:t>
            </a:r>
            <a:r>
              <a:rPr lang="es-ES" b="1" i="1" dirty="0" err="1">
                <a:latin typeface="+mj-lt"/>
              </a:rPr>
              <a:t>Versement</a:t>
            </a:r>
            <a:r>
              <a:rPr lang="es-ES" b="1" i="1" dirty="0">
                <a:latin typeface="+mj-lt"/>
              </a:rPr>
              <a:t> </a:t>
            </a:r>
            <a:r>
              <a:rPr lang="es-ES" b="1" i="1" dirty="0" err="1">
                <a:latin typeface="+mj-lt"/>
              </a:rPr>
              <a:t>Transport</a:t>
            </a:r>
            <a:r>
              <a:rPr lang="es-ES" dirty="0">
                <a:latin typeface="+mj-lt"/>
              </a:rPr>
              <a:t>, que es una tasa directa que abonan las empresas de más de 9 trabajadores, que operen en ciudades de más de 10.000 habitantes.</a:t>
            </a:r>
          </a:p>
        </p:txBody>
      </p:sp>
      <p:graphicFrame>
        <p:nvGraphicFramePr>
          <p:cNvPr id="5" name="Group 34"/>
          <p:cNvGraphicFramePr>
            <a:graphicFrameLocks noGrp="1"/>
          </p:cNvGraphicFramePr>
          <p:nvPr>
            <p:extLst>
              <p:ext uri="{D42A27DB-BD31-4B8C-83A1-F6EECF244321}">
                <p14:modId xmlns:p14="http://schemas.microsoft.com/office/powerpoint/2010/main" xmlns="" val="3524267091"/>
              </p:ext>
            </p:extLst>
          </p:nvPr>
        </p:nvGraphicFramePr>
        <p:xfrm>
          <a:off x="611560" y="2852936"/>
          <a:ext cx="8064500" cy="3096169"/>
        </p:xfrm>
        <a:graphic>
          <a:graphicData uri="http://schemas.openxmlformats.org/drawingml/2006/table">
            <a:tbl>
              <a:tblPr/>
              <a:tblGrid>
                <a:gridCol w="1176338">
                  <a:extLst>
                    <a:ext uri="{9D8B030D-6E8A-4147-A177-3AD203B41FA5}">
                      <a16:colId xmlns:a16="http://schemas.microsoft.com/office/drawing/2014/main" xmlns="" val="20000"/>
                    </a:ext>
                  </a:extLst>
                </a:gridCol>
                <a:gridCol w="3746500">
                  <a:extLst>
                    <a:ext uri="{9D8B030D-6E8A-4147-A177-3AD203B41FA5}">
                      <a16:colId xmlns:a16="http://schemas.microsoft.com/office/drawing/2014/main" xmlns="" val="20001"/>
                    </a:ext>
                  </a:extLst>
                </a:gridCol>
                <a:gridCol w="3141662">
                  <a:extLst>
                    <a:ext uri="{9D8B030D-6E8A-4147-A177-3AD203B41FA5}">
                      <a16:colId xmlns:a16="http://schemas.microsoft.com/office/drawing/2014/main" xmlns="" val="20002"/>
                    </a:ext>
                  </a:extLst>
                </a:gridCol>
              </a:tblGrid>
              <a:tr h="536099">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000" b="1" i="0" u="none" strike="noStrike" cap="none" normalizeH="0" baseline="0" dirty="0">
                          <a:ln>
                            <a:noFill/>
                          </a:ln>
                          <a:solidFill>
                            <a:schemeClr val="tx1"/>
                          </a:solidFill>
                          <a:effectLst/>
                          <a:latin typeface="+mj-lt"/>
                          <a:cs typeface="Times New Roman" pitchFamily="18" charset="0"/>
                        </a:rPr>
                        <a:t>1</a:t>
                      </a:r>
                      <a:endParaRPr kumimoji="0" lang="es-ES" sz="13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500"/>
                        </a:spcBef>
                        <a:spcAft>
                          <a:spcPts val="500"/>
                        </a:spcAft>
                        <a:buClrTx/>
                        <a:buSzTx/>
                        <a:buFont typeface="+mj-lt"/>
                        <a:buNone/>
                        <a:tabLst/>
                      </a:pPr>
                      <a:r>
                        <a:rPr kumimoji="0" lang="es-ES" sz="1200" b="0" i="0" u="none" strike="noStrike" cap="none" normalizeH="0" baseline="0" dirty="0">
                          <a:ln>
                            <a:noFill/>
                          </a:ln>
                          <a:solidFill>
                            <a:schemeClr val="tx1"/>
                          </a:solidFill>
                          <a:effectLst/>
                          <a:latin typeface="+mj-lt"/>
                          <a:cs typeface="Times New Roman" pitchFamily="18" charset="0"/>
                        </a:rPr>
                        <a:t>Ingresos tarifarios </a:t>
                      </a:r>
                      <a:endParaRPr kumimoji="0" lang="es-ES" sz="1800" b="0" i="0" u="none" strike="noStrike" cap="none" normalizeH="0" baseline="0" dirty="0">
                        <a:ln>
                          <a:noFill/>
                        </a:ln>
                        <a:solidFill>
                          <a:schemeClr val="tx1"/>
                        </a:solidFill>
                        <a:effectLst/>
                        <a:latin typeface="+mj-lt"/>
                        <a:cs typeface="Times New Roman" pitchFamily="18" charset="0"/>
                      </a:endParaRPr>
                    </a:p>
                  </a:txBody>
                  <a:tcPr marL="3600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00"/>
                        </a:spcBef>
                        <a:spcAft>
                          <a:spcPts val="500"/>
                        </a:spcAft>
                        <a:buClrTx/>
                        <a:buSzTx/>
                        <a:buFont typeface="+mj-lt"/>
                        <a:buNone/>
                        <a:tabLst/>
                      </a:pPr>
                      <a:r>
                        <a:rPr kumimoji="0" lang="es-ES" sz="1200" b="0" i="0" u="none" strike="noStrike" kern="1200" cap="none" normalizeH="0" baseline="0" dirty="0">
                          <a:ln>
                            <a:noFill/>
                          </a:ln>
                          <a:solidFill>
                            <a:schemeClr val="tx1"/>
                          </a:solidFill>
                          <a:effectLst/>
                          <a:latin typeface="+mj-lt"/>
                          <a:ea typeface="+mn-ea"/>
                          <a:cs typeface="Times New Roman" pitchFamily="18" charset="0"/>
                        </a:rPr>
                        <a:t>Los que pagan los usuarios por los servicios que utilizan.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1631">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2</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500"/>
                        </a:spcBef>
                        <a:spcAft>
                          <a:spcPts val="500"/>
                        </a:spcAft>
                        <a:buClrTx/>
                        <a:buSzTx/>
                        <a:buFont typeface="+mj-lt"/>
                        <a:buNone/>
                        <a:tabLst/>
                      </a:pPr>
                      <a:r>
                        <a:rPr kumimoji="0" lang="es-ES" sz="1200" b="0" i="0" u="none" strike="noStrike" kern="1200" cap="none" normalizeH="0" baseline="0" dirty="0">
                          <a:ln>
                            <a:noFill/>
                          </a:ln>
                          <a:solidFill>
                            <a:schemeClr val="tx1"/>
                          </a:solidFill>
                          <a:effectLst/>
                          <a:latin typeface="+mj-lt"/>
                          <a:ea typeface="+mn-ea"/>
                          <a:cs typeface="Times New Roman" pitchFamily="18" charset="0"/>
                        </a:rPr>
                        <a:t>Ingresos </a:t>
                      </a:r>
                      <a:r>
                        <a:rPr kumimoji="0" lang="es-ES" sz="1200" b="0" i="0" u="none" strike="noStrike" kern="1200" cap="none" normalizeH="0" baseline="0" dirty="0" err="1">
                          <a:ln>
                            <a:noFill/>
                          </a:ln>
                          <a:solidFill>
                            <a:schemeClr val="tx1"/>
                          </a:solidFill>
                          <a:effectLst/>
                          <a:latin typeface="+mj-lt"/>
                          <a:ea typeface="+mn-ea"/>
                          <a:cs typeface="Times New Roman" pitchFamily="18" charset="0"/>
                        </a:rPr>
                        <a:t>via</a:t>
                      </a:r>
                      <a:r>
                        <a:rPr kumimoji="0" lang="es-ES" sz="1200" b="0" i="0" u="none" strike="noStrike" kern="1200" cap="none" normalizeH="0" baseline="0" dirty="0">
                          <a:ln>
                            <a:noFill/>
                          </a:ln>
                          <a:solidFill>
                            <a:schemeClr val="tx1"/>
                          </a:solidFill>
                          <a:effectLst/>
                          <a:latin typeface="+mj-lt"/>
                          <a:ea typeface="+mn-ea"/>
                          <a:cs typeface="Times New Roman" pitchFamily="18" charset="0"/>
                        </a:rPr>
                        <a:t> la tasa </a:t>
                      </a:r>
                      <a:r>
                        <a:rPr kumimoji="0" lang="es-ES" sz="1200" b="1" i="0" u="none" strike="noStrike" kern="1200" cap="none" normalizeH="0" baseline="0" dirty="0" err="1">
                          <a:ln>
                            <a:noFill/>
                          </a:ln>
                          <a:solidFill>
                            <a:schemeClr val="tx1"/>
                          </a:solidFill>
                          <a:effectLst/>
                          <a:latin typeface="+mj-lt"/>
                          <a:ea typeface="+mn-ea"/>
                          <a:cs typeface="Times New Roman" pitchFamily="18" charset="0"/>
                        </a:rPr>
                        <a:t>Versement</a:t>
                      </a:r>
                      <a:r>
                        <a:rPr kumimoji="0" lang="es-ES" sz="1200" b="1" i="0" u="none" strike="noStrike" kern="1200" cap="none" normalizeH="0" baseline="0" dirty="0">
                          <a:ln>
                            <a:noFill/>
                          </a:ln>
                          <a:solidFill>
                            <a:schemeClr val="tx1"/>
                          </a:solidFill>
                          <a:effectLst/>
                          <a:latin typeface="+mj-lt"/>
                          <a:ea typeface="+mn-ea"/>
                          <a:cs typeface="Times New Roman" pitchFamily="18" charset="0"/>
                        </a:rPr>
                        <a:t> </a:t>
                      </a:r>
                      <a:r>
                        <a:rPr kumimoji="0" lang="es-ES" sz="1200" b="1" i="0" u="none" strike="noStrike" kern="1200" cap="none" normalizeH="0" baseline="0" dirty="0" err="1">
                          <a:ln>
                            <a:noFill/>
                          </a:ln>
                          <a:solidFill>
                            <a:schemeClr val="tx1"/>
                          </a:solidFill>
                          <a:effectLst/>
                          <a:latin typeface="+mj-lt"/>
                          <a:ea typeface="+mn-ea"/>
                          <a:cs typeface="Times New Roman" pitchFamily="18" charset="0"/>
                        </a:rPr>
                        <a:t>Transport</a:t>
                      </a:r>
                      <a:endParaRPr kumimoji="0" lang="es-ES" sz="1200" b="1" i="0" u="none" strike="noStrike" kern="1200" cap="none" normalizeH="0" baseline="0" dirty="0">
                        <a:ln>
                          <a:noFill/>
                        </a:ln>
                        <a:solidFill>
                          <a:schemeClr val="tx1"/>
                        </a:solidFill>
                        <a:effectLst/>
                        <a:latin typeface="+mj-lt"/>
                        <a:ea typeface="+mn-ea"/>
                        <a:cs typeface="Times New Roman" pitchFamily="18" charset="0"/>
                      </a:endParaRPr>
                    </a:p>
                  </a:txBody>
                  <a:tcPr marL="3600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00"/>
                        </a:spcBef>
                        <a:spcAft>
                          <a:spcPts val="500"/>
                        </a:spcAft>
                        <a:buClrTx/>
                        <a:buSzTx/>
                        <a:buFont typeface="+mj-lt"/>
                        <a:buNone/>
                        <a:tabLst/>
                      </a:pPr>
                      <a:r>
                        <a:rPr kumimoji="0" lang="es-ES" sz="1200" b="0" i="0" u="none" strike="noStrike" kern="1200" cap="none" normalizeH="0" baseline="0" dirty="0">
                          <a:ln>
                            <a:noFill/>
                          </a:ln>
                          <a:solidFill>
                            <a:schemeClr val="tx1"/>
                          </a:solidFill>
                          <a:effectLst/>
                          <a:latin typeface="+mj-lt"/>
                          <a:ea typeface="+mn-ea"/>
                          <a:cs typeface="Times New Roman" pitchFamily="18" charset="0"/>
                        </a:rPr>
                        <a:t>Tasa a las empresas de más de 9 trabajadores, a través de las nóminas de los mismos.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21631">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3</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500"/>
                        </a:spcBef>
                        <a:spcAft>
                          <a:spcPts val="500"/>
                        </a:spcAft>
                        <a:buClrTx/>
                        <a:buSzTx/>
                        <a:buFont typeface="+mj-lt"/>
                        <a:buNone/>
                        <a:tabLst/>
                      </a:pPr>
                      <a:r>
                        <a:rPr kumimoji="0" lang="es-ES" sz="1200" b="0" i="0" u="none" strike="noStrike" kern="1200" cap="none" normalizeH="0" baseline="0" dirty="0">
                          <a:ln>
                            <a:noFill/>
                          </a:ln>
                          <a:solidFill>
                            <a:schemeClr val="tx1"/>
                          </a:solidFill>
                          <a:effectLst/>
                          <a:latin typeface="+mj-lt"/>
                          <a:ea typeface="+mn-ea"/>
                          <a:cs typeface="Times New Roman" pitchFamily="18" charset="0"/>
                        </a:rPr>
                        <a:t>Ingresos de aportaciones del Estado</a:t>
                      </a:r>
                    </a:p>
                  </a:txBody>
                  <a:tcPr marL="3600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00"/>
                        </a:spcBef>
                        <a:spcAft>
                          <a:spcPts val="500"/>
                        </a:spcAft>
                        <a:buClrTx/>
                        <a:buSzTx/>
                        <a:buFont typeface="+mj-lt"/>
                        <a:buNone/>
                        <a:tabLst/>
                      </a:pPr>
                      <a:r>
                        <a:rPr kumimoji="0" lang="es-ES" sz="1200" b="0" i="0" u="none" strike="noStrike" kern="1200" cap="none" normalizeH="0" baseline="0">
                          <a:ln>
                            <a:noFill/>
                          </a:ln>
                          <a:solidFill>
                            <a:schemeClr val="tx1"/>
                          </a:solidFill>
                          <a:effectLst/>
                          <a:latin typeface="+mj-lt"/>
                          <a:ea typeface="+mn-ea"/>
                          <a:cs typeface="Times New Roman" pitchFamily="18" charset="0"/>
                        </a:rPr>
                        <a:t>El gobierno francés financia parte de los costes de explotación de los servicios.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0709">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4</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500"/>
                        </a:spcBef>
                        <a:spcAft>
                          <a:spcPts val="500"/>
                        </a:spcAft>
                        <a:buClrTx/>
                        <a:buSzTx/>
                        <a:buFont typeface="+mj-lt"/>
                        <a:buNone/>
                        <a:tabLst/>
                      </a:pPr>
                      <a:r>
                        <a:rPr kumimoji="0" lang="es-ES" sz="1200" b="0" i="0" u="none" strike="noStrike" kern="1200" cap="none" normalizeH="0" baseline="0" dirty="0">
                          <a:ln>
                            <a:noFill/>
                          </a:ln>
                          <a:solidFill>
                            <a:schemeClr val="tx1"/>
                          </a:solidFill>
                          <a:effectLst/>
                          <a:latin typeface="+mj-lt"/>
                          <a:ea typeface="+mn-ea"/>
                          <a:cs typeface="Times New Roman" pitchFamily="18" charset="0"/>
                        </a:rPr>
                        <a:t>Ayuntamientos</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00"/>
                        </a:spcBef>
                        <a:spcAft>
                          <a:spcPts val="500"/>
                        </a:spcAft>
                        <a:buClrTx/>
                        <a:buSzTx/>
                        <a:buFont typeface="+mj-lt"/>
                        <a:buNone/>
                        <a:tabLst/>
                      </a:pPr>
                      <a:r>
                        <a:rPr kumimoji="0" lang="es-ES" sz="1200" b="0" i="0" u="none" strike="noStrike" kern="1200" cap="none" normalizeH="0" baseline="0" dirty="0">
                          <a:ln>
                            <a:noFill/>
                          </a:ln>
                          <a:solidFill>
                            <a:schemeClr val="tx1"/>
                          </a:solidFill>
                          <a:effectLst/>
                          <a:latin typeface="+mj-lt"/>
                          <a:ea typeface="+mn-ea"/>
                          <a:cs typeface="Times New Roman" pitchFamily="18" charset="0"/>
                        </a:rPr>
                        <a:t>También financian el transporte urbano.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36099">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5</a:t>
                      </a:r>
                      <a:endParaRPr kumimoji="0" lang="es-ES" sz="13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500"/>
                        </a:spcBef>
                        <a:spcAft>
                          <a:spcPts val="500"/>
                        </a:spcAft>
                        <a:buClrTx/>
                        <a:buSzTx/>
                        <a:buFont typeface="+mj-lt"/>
                        <a:buNone/>
                        <a:tabLst/>
                      </a:pPr>
                      <a:r>
                        <a:rPr kumimoji="0" lang="es-ES" sz="1200" b="0" i="0" u="none" strike="noStrike" kern="1200" cap="none" normalizeH="0" baseline="0" dirty="0">
                          <a:ln>
                            <a:noFill/>
                          </a:ln>
                          <a:solidFill>
                            <a:schemeClr val="tx1"/>
                          </a:solidFill>
                          <a:effectLst/>
                          <a:latin typeface="+mj-lt"/>
                          <a:ea typeface="+mn-ea"/>
                          <a:cs typeface="Times New Roman" pitchFamily="18" charset="0"/>
                        </a:rPr>
                        <a:t>Reembolso de las empresas a los trabajadores para el uso del transporte</a:t>
                      </a:r>
                    </a:p>
                  </a:txBody>
                  <a:tcPr marL="3600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500"/>
                        </a:spcBef>
                        <a:spcAft>
                          <a:spcPts val="500"/>
                        </a:spcAft>
                        <a:buClrTx/>
                        <a:buSzTx/>
                        <a:buFont typeface="+mj-lt"/>
                        <a:buNone/>
                        <a:tabLst/>
                      </a:pPr>
                      <a:r>
                        <a:rPr kumimoji="0" lang="es-ES" sz="1200" b="0" i="0" u="none" strike="noStrike" kern="1200" cap="none" normalizeH="0" baseline="0" dirty="0">
                          <a:ln>
                            <a:noFill/>
                          </a:ln>
                          <a:solidFill>
                            <a:schemeClr val="tx1"/>
                          </a:solidFill>
                          <a:effectLst/>
                          <a:latin typeface="+mj-lt"/>
                          <a:ea typeface="+mn-ea"/>
                          <a:cs typeface="Times New Roman" pitchFamily="18" charset="0"/>
                        </a:rPr>
                        <a:t>Les paga el 50 % del coste del abono mensual.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EUROPA</a:t>
            </a:r>
          </a:p>
        </p:txBody>
      </p:sp>
      <p:graphicFrame>
        <p:nvGraphicFramePr>
          <p:cNvPr id="29770" name="Group 74"/>
          <p:cNvGraphicFramePr>
            <a:graphicFrameLocks noGrp="1"/>
          </p:cNvGraphicFramePr>
          <p:nvPr/>
        </p:nvGraphicFramePr>
        <p:xfrm>
          <a:off x="611188" y="2060848"/>
          <a:ext cx="7921625" cy="3502029"/>
        </p:xfrm>
        <a:graphic>
          <a:graphicData uri="http://schemas.openxmlformats.org/drawingml/2006/table">
            <a:tbl>
              <a:tblPr/>
              <a:tblGrid>
                <a:gridCol w="2760662">
                  <a:extLst>
                    <a:ext uri="{9D8B030D-6E8A-4147-A177-3AD203B41FA5}">
                      <a16:colId xmlns:a16="http://schemas.microsoft.com/office/drawing/2014/main" xmlns="" val="20000"/>
                    </a:ext>
                  </a:extLst>
                </a:gridCol>
                <a:gridCol w="1768475">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1416050">
                  <a:extLst>
                    <a:ext uri="{9D8B030D-6E8A-4147-A177-3AD203B41FA5}">
                      <a16:colId xmlns:a16="http://schemas.microsoft.com/office/drawing/2014/main" xmlns="" val="20003"/>
                    </a:ext>
                  </a:extLst>
                </a:gridCol>
                <a:gridCol w="985838">
                  <a:extLst>
                    <a:ext uri="{9D8B030D-6E8A-4147-A177-3AD203B41FA5}">
                      <a16:colId xmlns:a16="http://schemas.microsoft.com/office/drawing/2014/main" xmlns="" val="20004"/>
                    </a:ext>
                  </a:extLst>
                </a:gridCol>
              </a:tblGrid>
              <a:tr h="801688">
                <a:tc>
                  <a:txBody>
                    <a:bodyPr/>
                    <a:lstStyle/>
                    <a:p>
                      <a:pPr marL="0" marR="0" lvl="0" indent="449263" algn="ctr" defTabSz="914400" rtl="0" eaLnBrk="1" fontAlgn="base" latinLnBrk="0" hangingPunct="1">
                        <a:lnSpc>
                          <a:spcPct val="150000"/>
                        </a:lnSpc>
                        <a:spcBef>
                          <a:spcPts val="500"/>
                        </a:spcBef>
                        <a:spcAft>
                          <a:spcPct val="0"/>
                        </a:spcAft>
                        <a:buClrTx/>
                        <a:buSzTx/>
                        <a:buFontTx/>
                        <a:buNone/>
                        <a:tabLst/>
                      </a:pPr>
                      <a:endParaRPr kumimoji="0" lang="es-ES_tradnl"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París</a:t>
                      </a:r>
                      <a:endParaRPr kumimoji="0" lang="es-ES" sz="1300" b="0" i="0" u="none" strike="noStrike" cap="none" normalizeH="0" baseline="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(millones €)</a:t>
                      </a:r>
                      <a:endParaRPr kumimoji="0" lang="es-ES"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449263" algn="ctr" defTabSz="914400" rtl="0" eaLnBrk="1" fontAlgn="base" latinLnBrk="0" hangingPunct="1">
                        <a:lnSpc>
                          <a:spcPct val="150000"/>
                        </a:lnSpc>
                        <a:spcBef>
                          <a:spcPts val="500"/>
                        </a:spcBef>
                        <a:spcAft>
                          <a:spcPct val="0"/>
                        </a:spcAft>
                        <a:buClrTx/>
                        <a:buSzTx/>
                        <a:buFontTx/>
                        <a:buNone/>
                        <a:tabLst/>
                      </a:pPr>
                      <a:endParaRPr kumimoji="0" lang="es-ES_tradnl"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Resto Francia</a:t>
                      </a:r>
                      <a:endParaRPr kumimoji="0" lang="es-ES" sz="1300" b="0" i="0" u="none" strike="noStrike" cap="none" normalizeH="0" baseline="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(millones €)</a:t>
                      </a:r>
                      <a:endParaRPr kumimoji="0" lang="es-ES"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449263" algn="ctr" defTabSz="914400" rtl="0" eaLnBrk="1" fontAlgn="base" latinLnBrk="0" hangingPunct="1">
                        <a:lnSpc>
                          <a:spcPct val="150000"/>
                        </a:lnSpc>
                        <a:spcBef>
                          <a:spcPts val="500"/>
                        </a:spcBef>
                        <a:spcAft>
                          <a:spcPct val="0"/>
                        </a:spcAft>
                        <a:buClrTx/>
                        <a:buSzTx/>
                        <a:buFontTx/>
                        <a:buNone/>
                        <a:tabLst/>
                      </a:pPr>
                      <a:endParaRPr kumimoji="0" lang="es-ES_tradnl"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385763">
                <a:tc>
                  <a:txBody>
                    <a:bodyPr/>
                    <a:lstStyle/>
                    <a:p>
                      <a:pPr marL="0" marR="0" lvl="0" indent="449263" algn="l" defTabSz="914400" rtl="0" eaLnBrk="1" fontAlgn="base" latinLnBrk="0" hangingPunct="1">
                        <a:lnSpc>
                          <a:spcPct val="12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Estado</a:t>
                      </a:r>
                      <a:endParaRPr kumimoji="0" lang="es-ES"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217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72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2.6%</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139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46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1,9%</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5763">
                <a:tc>
                  <a:txBody>
                    <a:bodyPr/>
                    <a:lstStyle/>
                    <a:p>
                      <a:pPr marL="0" marR="0" lvl="0" indent="449263" algn="l" defTabSz="914400" rtl="0" eaLnBrk="1" fontAlgn="base" latinLnBrk="0" hangingPunct="1">
                        <a:lnSpc>
                          <a:spcPct val="12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Administración Local</a:t>
                      </a:r>
                      <a:endParaRPr kumimoji="0" lang="es-ES"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1.673 </a:t>
                      </a:r>
                    </a:p>
                  </a:txBody>
                  <a:tcPr marL="68400" marR="72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20.3%</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2.099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46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29%</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5763">
                <a:tc>
                  <a:txBody>
                    <a:bodyPr/>
                    <a:lstStyle/>
                    <a:p>
                      <a:pPr marL="0" marR="0" lvl="0" indent="449263" algn="l" defTabSz="914400" rtl="0" eaLnBrk="1" fontAlgn="base" latinLnBrk="0" hangingPunct="1">
                        <a:lnSpc>
                          <a:spcPct val="12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Versement Trans</a:t>
                      </a:r>
                      <a:r>
                        <a:rPr kumimoji="0" lang="en-GB" sz="1000" b="0" i="0" u="none" strike="noStrike" cap="none" normalizeH="0" baseline="0">
                          <a:ln>
                            <a:noFill/>
                          </a:ln>
                          <a:solidFill>
                            <a:schemeClr val="tx1"/>
                          </a:solidFill>
                          <a:effectLst/>
                          <a:latin typeface="+mj-lt"/>
                          <a:cs typeface="Times New Roman" pitchFamily="18" charset="0"/>
                        </a:rPr>
                        <a:t>port</a:t>
                      </a:r>
                      <a:endParaRPr kumimoji="0" lang="es-ES"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2.820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72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34.2%</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fr-FR" sz="1000" b="0" i="0" u="none" strike="noStrike" cap="none" normalizeH="0" baseline="0">
                          <a:ln>
                            <a:noFill/>
                          </a:ln>
                          <a:solidFill>
                            <a:srgbClr val="000000"/>
                          </a:solidFill>
                          <a:effectLst/>
                          <a:latin typeface="+mj-lt"/>
                          <a:cs typeface="Times New Roman" pitchFamily="18" charset="0"/>
                        </a:rPr>
                        <a:t>2.587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46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35,7%</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85763">
                <a:tc>
                  <a:txBody>
                    <a:bodyPr/>
                    <a:lstStyle/>
                    <a:p>
                      <a:pPr marL="0" marR="0" lvl="0" indent="449263" algn="l" defTabSz="914400" rtl="0" eaLnBrk="1" fontAlgn="base" latinLnBrk="0" hangingPunct="1">
                        <a:lnSpc>
                          <a:spcPct val="120000"/>
                        </a:lnSpc>
                        <a:spcBef>
                          <a:spcPts val="500"/>
                        </a:spcBef>
                        <a:spcAft>
                          <a:spcPct val="0"/>
                        </a:spcAft>
                        <a:buClrTx/>
                        <a:buSzTx/>
                        <a:buFontTx/>
                        <a:buNone/>
                        <a:tabLst/>
                      </a:pPr>
                      <a:r>
                        <a:rPr kumimoji="0" lang="en-GB" sz="1000" b="0" i="0" u="none" strike="noStrike" cap="none" normalizeH="0" baseline="0">
                          <a:ln>
                            <a:noFill/>
                          </a:ln>
                          <a:solidFill>
                            <a:schemeClr val="tx1"/>
                          </a:solidFill>
                          <a:effectLst/>
                          <a:latin typeface="+mj-lt"/>
                          <a:cs typeface="Times New Roman" pitchFamily="18" charset="0"/>
                        </a:rPr>
                        <a:t>Reembolso Abono mensual</a:t>
                      </a:r>
                      <a:endParaRPr kumimoji="0" lang="es-ES"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650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72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7.9%</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46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0</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85763">
                <a:tc>
                  <a:txBody>
                    <a:bodyPr/>
                    <a:lstStyle/>
                    <a:p>
                      <a:pPr marL="0" marR="0" lvl="0" indent="449263" algn="l" defTabSz="914400" rtl="0" eaLnBrk="1" fontAlgn="base" latinLnBrk="0" hangingPunct="1">
                        <a:lnSpc>
                          <a:spcPct val="120000"/>
                        </a:lnSpc>
                        <a:spcBef>
                          <a:spcPts val="500"/>
                        </a:spcBef>
                        <a:spcAft>
                          <a:spcPct val="0"/>
                        </a:spcAft>
                        <a:buClrTx/>
                        <a:buSzTx/>
                        <a:buFontTx/>
                        <a:buNone/>
                        <a:tabLst/>
                      </a:pPr>
                      <a:r>
                        <a:rPr kumimoji="0" lang="en-GB" sz="1000" b="0" i="0" u="none" strike="noStrike" cap="none" normalizeH="0" baseline="0">
                          <a:ln>
                            <a:noFill/>
                          </a:ln>
                          <a:solidFill>
                            <a:schemeClr val="tx1"/>
                          </a:solidFill>
                          <a:effectLst/>
                          <a:latin typeface="+mj-lt"/>
                          <a:cs typeface="Times New Roman" pitchFamily="18" charset="0"/>
                        </a:rPr>
                        <a:t>Ingresos comerciales</a:t>
                      </a:r>
                      <a:endParaRPr kumimoji="0" lang="es-ES"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2.250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72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27.3%</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rgbClr val="000000"/>
                          </a:solidFill>
                          <a:effectLst/>
                          <a:latin typeface="+mj-lt"/>
                          <a:cs typeface="Times New Roman" pitchFamily="18" charset="0"/>
                        </a:rPr>
                        <a:t>1.107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46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15,2%</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85763">
                <a:tc>
                  <a:txBody>
                    <a:bodyPr/>
                    <a:lstStyle/>
                    <a:p>
                      <a:pPr marL="0" marR="0" lvl="0" indent="449263" algn="l" defTabSz="914400" rtl="0" eaLnBrk="1" fontAlgn="base" latinLnBrk="0" hangingPunct="1">
                        <a:lnSpc>
                          <a:spcPct val="120000"/>
                        </a:lnSpc>
                        <a:spcBef>
                          <a:spcPts val="500"/>
                        </a:spcBef>
                        <a:spcAft>
                          <a:spcPct val="0"/>
                        </a:spcAft>
                        <a:buClrTx/>
                        <a:buSzTx/>
                        <a:buFontTx/>
                        <a:buNone/>
                        <a:tabLst/>
                      </a:pPr>
                      <a:r>
                        <a:rPr kumimoji="0" lang="en-GB" sz="1000" b="0" i="0" u="none" strike="noStrike" cap="none" normalizeH="0" baseline="0">
                          <a:ln>
                            <a:noFill/>
                          </a:ln>
                          <a:solidFill>
                            <a:schemeClr val="tx1"/>
                          </a:solidFill>
                          <a:effectLst/>
                          <a:latin typeface="+mj-lt"/>
                          <a:cs typeface="Times New Roman" pitchFamily="18" charset="0"/>
                        </a:rPr>
                        <a:t>Otros (incluido préstamos)</a:t>
                      </a:r>
                      <a:endParaRPr kumimoji="0" lang="es-ES"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630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72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7.6%</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1.323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46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0" i="0" u="none" strike="noStrike" cap="none" normalizeH="0" baseline="0">
                          <a:ln>
                            <a:noFill/>
                          </a:ln>
                          <a:solidFill>
                            <a:schemeClr val="tx1"/>
                          </a:solidFill>
                          <a:effectLst/>
                          <a:latin typeface="+mj-lt"/>
                          <a:cs typeface="Times New Roman" pitchFamily="18" charset="0"/>
                        </a:rPr>
                        <a:t>18,7%</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85763">
                <a:tc>
                  <a:txBody>
                    <a:bodyPr/>
                    <a:lstStyle/>
                    <a:p>
                      <a:pPr marL="0" marR="0" lvl="0" indent="449263" algn="l" defTabSz="914400" rtl="0" eaLnBrk="1" fontAlgn="base" latinLnBrk="0" hangingPunct="1">
                        <a:lnSpc>
                          <a:spcPct val="120000"/>
                        </a:lnSpc>
                        <a:spcBef>
                          <a:spcPts val="500"/>
                        </a:spcBef>
                        <a:spcAft>
                          <a:spcPct val="0"/>
                        </a:spcAft>
                        <a:buClrTx/>
                        <a:buSzTx/>
                        <a:buFontTx/>
                        <a:buNone/>
                        <a:tabLst/>
                      </a:pPr>
                      <a:r>
                        <a:rPr kumimoji="0" lang="en-GB" sz="1000" b="1" i="0" u="none" strike="noStrike" cap="none" normalizeH="0" baseline="0">
                          <a:ln>
                            <a:noFill/>
                          </a:ln>
                          <a:solidFill>
                            <a:schemeClr val="tx1"/>
                          </a:solidFill>
                          <a:effectLst/>
                          <a:latin typeface="+mj-lt"/>
                          <a:cs typeface="Times New Roman" pitchFamily="18" charset="0"/>
                        </a:rPr>
                        <a:t>Total</a:t>
                      </a:r>
                      <a:endParaRPr kumimoji="0" lang="es-ES" sz="1300" b="0" i="0" u="none" strike="noStrike" cap="none" normalizeH="0" baseline="0">
                        <a:ln>
                          <a:noFill/>
                        </a:ln>
                        <a:solidFill>
                          <a:schemeClr val="tx1"/>
                        </a:solidFill>
                        <a:effectLst/>
                        <a:latin typeface="+mj-lt"/>
                        <a:cs typeface="Times New Roman" pitchFamily="18" charset="0"/>
                      </a:endParaRPr>
                    </a:p>
                  </a:txBody>
                  <a:tcPr marL="66704" marR="66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8.240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720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100%</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a:ln>
                            <a:noFill/>
                          </a:ln>
                          <a:solidFill>
                            <a:schemeClr val="tx1"/>
                          </a:solidFill>
                          <a:effectLst/>
                          <a:latin typeface="+mj-lt"/>
                          <a:cs typeface="Times New Roman" pitchFamily="18" charset="0"/>
                        </a:rPr>
                        <a:t>7.255 </a:t>
                      </a:r>
                      <a:endParaRPr kumimoji="0" lang="es-ES" sz="1300" b="0" i="0" u="none" strike="noStrike" cap="none" normalizeH="0" baseline="0">
                        <a:ln>
                          <a:noFill/>
                        </a:ln>
                        <a:solidFill>
                          <a:schemeClr val="tx1"/>
                        </a:solidFill>
                        <a:effectLst/>
                        <a:latin typeface="+mj-lt"/>
                        <a:cs typeface="Times New Roman" pitchFamily="18" charset="0"/>
                      </a:endParaRPr>
                    </a:p>
                  </a:txBody>
                  <a:tcPr marL="68400" marR="46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9263" algn="r" defTabSz="914400" rtl="0" eaLnBrk="1" fontAlgn="base" latinLnBrk="0" hangingPunct="1">
                        <a:lnSpc>
                          <a:spcPct val="150000"/>
                        </a:lnSpc>
                        <a:spcBef>
                          <a:spcPts val="500"/>
                        </a:spcBef>
                        <a:spcAft>
                          <a:spcPct val="0"/>
                        </a:spcAft>
                        <a:buClrTx/>
                        <a:buSzTx/>
                        <a:buFontTx/>
                        <a:buNone/>
                        <a:tabLst/>
                      </a:pPr>
                      <a:r>
                        <a:rPr kumimoji="0" lang="es-ES" sz="1000" b="1" i="0" u="none" strike="noStrike" cap="none" normalizeH="0" baseline="0" dirty="0">
                          <a:ln>
                            <a:noFill/>
                          </a:ln>
                          <a:solidFill>
                            <a:schemeClr val="tx1"/>
                          </a:solidFill>
                          <a:effectLst/>
                          <a:latin typeface="+mj-lt"/>
                          <a:cs typeface="Times New Roman" pitchFamily="18" charset="0"/>
                        </a:rPr>
                        <a:t>100%</a:t>
                      </a:r>
                      <a:endParaRPr kumimoji="0" lang="es-ES" sz="1300" b="0" i="0" u="none" strike="noStrike" cap="none" normalizeH="0" baseline="0" dirty="0">
                        <a:ln>
                          <a:noFill/>
                        </a:ln>
                        <a:solidFill>
                          <a:schemeClr val="tx1"/>
                        </a:solidFill>
                        <a:effectLst/>
                        <a:latin typeface="+mj-lt"/>
                        <a:cs typeface="Times New Roman" pitchFamily="18" charset="0"/>
                      </a:endParaRPr>
                    </a:p>
                  </a:txBody>
                  <a:tcPr marL="68400" marR="108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9755" name="6 CuadroTexto"/>
          <p:cNvSpPr txBox="1">
            <a:spLocks noChangeArrowheads="1"/>
          </p:cNvSpPr>
          <p:nvPr/>
        </p:nvSpPr>
        <p:spPr bwMode="auto">
          <a:xfrm>
            <a:off x="539750" y="5661248"/>
            <a:ext cx="7272338" cy="276225"/>
          </a:xfrm>
          <a:prstGeom prst="rect">
            <a:avLst/>
          </a:prstGeom>
          <a:noFill/>
          <a:ln w="9525">
            <a:noFill/>
            <a:miter lim="800000"/>
            <a:headEnd/>
            <a:tailEnd/>
          </a:ln>
        </p:spPr>
        <p:txBody>
          <a:bodyPr>
            <a:spAutoFit/>
          </a:bodyPr>
          <a:lstStyle/>
          <a:p>
            <a:r>
              <a:rPr lang="es-ES" sz="1200" dirty="0">
                <a:latin typeface="+mj-lt"/>
              </a:rPr>
              <a:t>Fuente: GART (</a:t>
            </a:r>
            <a:r>
              <a:rPr lang="es-ES" sz="1200" dirty="0" err="1">
                <a:latin typeface="+mj-lt"/>
              </a:rPr>
              <a:t>Groupment</a:t>
            </a:r>
            <a:r>
              <a:rPr lang="es-ES" sz="1200" dirty="0">
                <a:latin typeface="+mj-lt"/>
              </a:rPr>
              <a:t> des </a:t>
            </a:r>
            <a:r>
              <a:rPr lang="es-ES" sz="1200" dirty="0" err="1">
                <a:latin typeface="+mj-lt"/>
              </a:rPr>
              <a:t>Autorités</a:t>
            </a:r>
            <a:r>
              <a:rPr lang="es-ES" sz="1200" dirty="0">
                <a:latin typeface="+mj-lt"/>
              </a:rPr>
              <a:t> de Responsables de </a:t>
            </a:r>
            <a:r>
              <a:rPr lang="es-ES" sz="1200" dirty="0" err="1">
                <a:latin typeface="+mj-lt"/>
              </a:rPr>
              <a:t>Transport</a:t>
            </a:r>
            <a:r>
              <a:rPr lang="es-ES" sz="1200" dirty="0">
                <a:latin typeface="+mj-lt"/>
              </a:rPr>
              <a:t> (2007)</a:t>
            </a:r>
          </a:p>
        </p:txBody>
      </p:sp>
      <p:sp>
        <p:nvSpPr>
          <p:cNvPr id="29756" name="7 Rectángulo"/>
          <p:cNvSpPr>
            <a:spLocks noChangeArrowheads="1"/>
          </p:cNvSpPr>
          <p:nvPr/>
        </p:nvSpPr>
        <p:spPr bwMode="auto">
          <a:xfrm>
            <a:off x="2339752" y="1628800"/>
            <a:ext cx="5256584" cy="338137"/>
          </a:xfrm>
          <a:prstGeom prst="rect">
            <a:avLst/>
          </a:prstGeom>
          <a:noFill/>
          <a:ln w="9525">
            <a:noFill/>
            <a:miter lim="800000"/>
            <a:headEnd/>
            <a:tailEnd/>
          </a:ln>
        </p:spPr>
        <p:txBody>
          <a:bodyPr wrap="square">
            <a:spAutoFit/>
          </a:bodyPr>
          <a:lstStyle/>
          <a:p>
            <a:r>
              <a:rPr lang="es-ES" sz="1600" dirty="0">
                <a:latin typeface="+mj-lt"/>
              </a:rPr>
              <a:t>ESTRUCTURA DE FINANCIACIÓN DEL TRANSPORTE</a:t>
            </a:r>
          </a:p>
        </p:txBody>
      </p:sp>
      <p:sp>
        <p:nvSpPr>
          <p:cNvPr id="8" name="1 Título"/>
          <p:cNvSpPr>
            <a:spLocks noGrp="1"/>
          </p:cNvSpPr>
          <p:nvPr>
            <p:ph type="title"/>
          </p:nvPr>
        </p:nvSpPr>
        <p:spPr>
          <a:xfrm>
            <a:off x="468313" y="549275"/>
            <a:ext cx="8229600" cy="1066800"/>
          </a:xfrm>
        </p:spPr>
        <p:txBody>
          <a:bodyPr/>
          <a:lstStyle/>
          <a:p>
            <a:pPr algn="ctr"/>
            <a:r>
              <a:rPr lang="es-ES" sz="2800" dirty="0"/>
              <a:t>Francia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539552" y="1844824"/>
            <a:ext cx="2087563" cy="5762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EUROPA</a:t>
            </a:r>
          </a:p>
        </p:txBody>
      </p:sp>
      <p:sp>
        <p:nvSpPr>
          <p:cNvPr id="30724" name="6 CuadroTexto"/>
          <p:cNvSpPr txBox="1">
            <a:spLocks noChangeArrowheads="1"/>
          </p:cNvSpPr>
          <p:nvPr/>
        </p:nvSpPr>
        <p:spPr bwMode="auto">
          <a:xfrm>
            <a:off x="683568" y="1916832"/>
            <a:ext cx="1656432" cy="369887"/>
          </a:xfrm>
          <a:prstGeom prst="rect">
            <a:avLst/>
          </a:prstGeom>
          <a:noFill/>
          <a:ln w="9525">
            <a:noFill/>
            <a:miter lim="800000"/>
            <a:headEnd/>
            <a:tailEnd/>
          </a:ln>
        </p:spPr>
        <p:txBody>
          <a:bodyPr wrap="square">
            <a:spAutoFit/>
          </a:bodyPr>
          <a:lstStyle/>
          <a:p>
            <a:r>
              <a:rPr lang="es-ES" b="1" dirty="0">
                <a:latin typeface="+mj-lt"/>
              </a:rPr>
              <a:t>RESULTADOS</a:t>
            </a:r>
          </a:p>
        </p:txBody>
      </p:sp>
      <p:sp>
        <p:nvSpPr>
          <p:cNvPr id="30725" name="8 CuadroTexto"/>
          <p:cNvSpPr txBox="1">
            <a:spLocks noChangeArrowheads="1"/>
          </p:cNvSpPr>
          <p:nvPr/>
        </p:nvSpPr>
        <p:spPr bwMode="auto">
          <a:xfrm>
            <a:off x="719138" y="2708920"/>
            <a:ext cx="8424862" cy="2862322"/>
          </a:xfrm>
          <a:prstGeom prst="rect">
            <a:avLst/>
          </a:prstGeom>
          <a:noFill/>
          <a:ln w="9525">
            <a:noFill/>
            <a:miter lim="800000"/>
            <a:headEnd/>
            <a:tailEnd/>
          </a:ln>
        </p:spPr>
        <p:txBody>
          <a:bodyPr>
            <a:spAutoFit/>
          </a:bodyPr>
          <a:lstStyle/>
          <a:p>
            <a:pPr>
              <a:buFontTx/>
              <a:buChar char="-"/>
            </a:pPr>
            <a:r>
              <a:rPr lang="es-ES" dirty="0">
                <a:latin typeface="+mj-lt"/>
              </a:rPr>
              <a:t> País con tarifas medias bajas, por la gran aportación pública.</a:t>
            </a:r>
          </a:p>
          <a:p>
            <a:endParaRPr lang="es-ES" dirty="0">
              <a:latin typeface="+mj-lt"/>
            </a:endParaRPr>
          </a:p>
          <a:p>
            <a:pPr>
              <a:buFontTx/>
              <a:buChar char="-"/>
            </a:pPr>
            <a:r>
              <a:rPr lang="es-ES" dirty="0">
                <a:latin typeface="+mj-lt"/>
              </a:rPr>
              <a:t> Empresas públicas francesas fuertes, con presencia en el exterior.</a:t>
            </a:r>
          </a:p>
          <a:p>
            <a:endParaRPr lang="es-ES" dirty="0">
              <a:latin typeface="+mj-lt"/>
            </a:endParaRPr>
          </a:p>
          <a:p>
            <a:pPr>
              <a:buFontTx/>
              <a:buChar char="-"/>
            </a:pPr>
            <a:r>
              <a:rPr lang="es-ES" dirty="0">
                <a:latin typeface="+mj-lt"/>
              </a:rPr>
              <a:t> Debate europeo sobre la apertura al mercado de las empresas.</a:t>
            </a:r>
          </a:p>
          <a:p>
            <a:pPr>
              <a:buFontTx/>
              <a:buChar char="-"/>
            </a:pPr>
            <a:endParaRPr lang="es-ES" dirty="0">
              <a:latin typeface="+mj-lt"/>
            </a:endParaRPr>
          </a:p>
          <a:p>
            <a:pPr>
              <a:buFontTx/>
              <a:buChar char="-"/>
            </a:pPr>
            <a:r>
              <a:rPr lang="es-ES" dirty="0">
                <a:latin typeface="+mj-lt"/>
              </a:rPr>
              <a:t> Los contrato-programa con carta de servicio se están imponiendo (Paris).</a:t>
            </a:r>
          </a:p>
          <a:p>
            <a:pPr>
              <a:buFontTx/>
              <a:buChar char="-"/>
            </a:pPr>
            <a:endParaRPr lang="es-ES" dirty="0">
              <a:latin typeface="+mj-lt"/>
            </a:endParaRPr>
          </a:p>
          <a:p>
            <a:pPr>
              <a:buFontTx/>
              <a:buChar char="-"/>
            </a:pPr>
            <a:r>
              <a:rPr lang="es-ES" dirty="0">
                <a:latin typeface="+mj-lt"/>
              </a:rPr>
              <a:t> Existe una profunda reflexión en la actualidad sobre el modelo de financiación.</a:t>
            </a:r>
          </a:p>
        </p:txBody>
      </p:sp>
      <p:sp>
        <p:nvSpPr>
          <p:cNvPr id="9" name="1 Título"/>
          <p:cNvSpPr>
            <a:spLocks noGrp="1"/>
          </p:cNvSpPr>
          <p:nvPr>
            <p:ph type="title"/>
          </p:nvPr>
        </p:nvSpPr>
        <p:spPr>
          <a:xfrm>
            <a:off x="468313" y="549275"/>
            <a:ext cx="8229600" cy="1066800"/>
          </a:xfrm>
        </p:spPr>
        <p:txBody>
          <a:bodyPr/>
          <a:lstStyle/>
          <a:p>
            <a:pPr algn="ctr"/>
            <a:r>
              <a:rPr lang="es-ES" sz="2800" dirty="0"/>
              <a:t>Francia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EUROPA</a:t>
            </a:r>
          </a:p>
        </p:txBody>
      </p:sp>
      <p:sp>
        <p:nvSpPr>
          <p:cNvPr id="31746" name="1 Título"/>
          <p:cNvSpPr>
            <a:spLocks noGrp="1"/>
          </p:cNvSpPr>
          <p:nvPr>
            <p:ph type="title"/>
          </p:nvPr>
        </p:nvSpPr>
        <p:spPr>
          <a:xfrm>
            <a:off x="468313" y="476250"/>
            <a:ext cx="8229600" cy="1066800"/>
          </a:xfrm>
        </p:spPr>
        <p:txBody>
          <a:bodyPr/>
          <a:lstStyle/>
          <a:p>
            <a:pPr algn="ctr"/>
            <a:r>
              <a:rPr lang="es-ES" sz="2800" dirty="0"/>
              <a:t>Alemania </a:t>
            </a:r>
          </a:p>
        </p:txBody>
      </p:sp>
      <p:sp>
        <p:nvSpPr>
          <p:cNvPr id="31747" name="5 Rectángulo"/>
          <p:cNvSpPr>
            <a:spLocks noChangeArrowheads="1"/>
          </p:cNvSpPr>
          <p:nvPr/>
        </p:nvSpPr>
        <p:spPr bwMode="auto">
          <a:xfrm>
            <a:off x="358775" y="1595438"/>
            <a:ext cx="8534400" cy="4278094"/>
          </a:xfrm>
          <a:prstGeom prst="rect">
            <a:avLst/>
          </a:prstGeom>
          <a:noFill/>
          <a:ln w="9525">
            <a:noFill/>
            <a:miter lim="800000"/>
            <a:headEnd/>
            <a:tailEnd/>
          </a:ln>
        </p:spPr>
        <p:txBody>
          <a:bodyPr>
            <a:spAutoFit/>
          </a:bodyPr>
          <a:lstStyle/>
          <a:p>
            <a:pPr algn="just"/>
            <a:r>
              <a:rPr lang="es-ES" sz="1600" dirty="0">
                <a:latin typeface="+mj-lt"/>
              </a:rPr>
              <a:t>Uno de los países europeos donde mayor utilización se hace de los transportes públicos. </a:t>
            </a:r>
          </a:p>
          <a:p>
            <a:pPr algn="just"/>
            <a:endParaRPr lang="es-ES" sz="1600" dirty="0">
              <a:latin typeface="+mj-lt"/>
            </a:endParaRPr>
          </a:p>
          <a:p>
            <a:pPr algn="just"/>
            <a:r>
              <a:rPr lang="es-ES" sz="1600" dirty="0">
                <a:latin typeface="+mj-lt"/>
              </a:rPr>
              <a:t>Es otro de los modelos de financiación más antiguos del continente.</a:t>
            </a:r>
          </a:p>
          <a:p>
            <a:pPr algn="just"/>
            <a:endParaRPr lang="es-ES" sz="1600" dirty="0">
              <a:latin typeface="+mj-lt"/>
            </a:endParaRPr>
          </a:p>
          <a:p>
            <a:pPr algn="just"/>
            <a:r>
              <a:rPr lang="es-ES" sz="1600" dirty="0">
                <a:latin typeface="+mj-lt"/>
              </a:rPr>
              <a:t>El gobierno alemán impuso hace 30 años un impuesto específico para la financiación del transporte urbano, </a:t>
            </a:r>
            <a:r>
              <a:rPr lang="es-ES" sz="1600" u="sng" dirty="0">
                <a:latin typeface="+mj-lt"/>
              </a:rPr>
              <a:t>el denominado </a:t>
            </a:r>
            <a:r>
              <a:rPr lang="es-ES" sz="1600" i="1" u="sng" dirty="0">
                <a:latin typeface="+mj-lt"/>
              </a:rPr>
              <a:t>“</a:t>
            </a:r>
            <a:r>
              <a:rPr lang="es-ES" sz="1600" b="1" i="1" u="sng" dirty="0" err="1">
                <a:latin typeface="+mj-lt"/>
              </a:rPr>
              <a:t>Mineralosteuer</a:t>
            </a:r>
            <a:r>
              <a:rPr lang="es-ES" sz="1600" b="1" i="1" u="sng" dirty="0">
                <a:latin typeface="+mj-lt"/>
              </a:rPr>
              <a:t>”</a:t>
            </a:r>
            <a:r>
              <a:rPr lang="es-ES" sz="1600" dirty="0">
                <a:latin typeface="+mj-lt"/>
              </a:rPr>
              <a:t>, basado en el criterio de que “</a:t>
            </a:r>
            <a:r>
              <a:rPr lang="es-ES" sz="1600" b="1" u="sng" dirty="0">
                <a:latin typeface="+mj-lt"/>
              </a:rPr>
              <a:t>quien contamina, paga”</a:t>
            </a:r>
            <a:r>
              <a:rPr lang="es-ES" sz="1600" dirty="0">
                <a:latin typeface="+mj-lt"/>
              </a:rPr>
              <a:t>. Se aplicó a productos petrolíferos, y sirvió para dotar fondos para el transporte colectivo.</a:t>
            </a:r>
          </a:p>
          <a:p>
            <a:pPr algn="just"/>
            <a:endParaRPr lang="es-ES" sz="1600" dirty="0">
              <a:latin typeface="+mj-lt"/>
            </a:endParaRPr>
          </a:p>
          <a:p>
            <a:pPr algn="just"/>
            <a:r>
              <a:rPr lang="es-ES" sz="1600" dirty="0">
                <a:latin typeface="+mj-lt"/>
              </a:rPr>
              <a:t>En Alemania también existe una profunda reflexión nacional sobre la forma en que las administraciones públicas deben financiar el transporte, y sobre la parte que los usuarios deben pagar.</a:t>
            </a:r>
          </a:p>
          <a:p>
            <a:pPr algn="just"/>
            <a:endParaRPr lang="es-ES" sz="1600" dirty="0">
              <a:latin typeface="+mj-lt"/>
            </a:endParaRPr>
          </a:p>
          <a:p>
            <a:pPr algn="just"/>
            <a:r>
              <a:rPr lang="es-ES" sz="1600" dirty="0">
                <a:latin typeface="+mj-lt"/>
              </a:rPr>
              <a:t>En Alemania se financia el transporte colectivo en una proporción donde dos tercios de los ingresos de los operadores son aportados por fondos públicos, y solo un tercio es fruto de las tarifas pagadas por los viajeros. Existe el consenso para revertir los porcentajes.</a:t>
            </a:r>
          </a:p>
          <a:p>
            <a:pPr algn="just"/>
            <a:endParaRPr lang="es-ES" sz="1600"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EUROPA</a:t>
            </a:r>
          </a:p>
        </p:txBody>
      </p:sp>
      <p:sp>
        <p:nvSpPr>
          <p:cNvPr id="33795" name="Rectangle 1"/>
          <p:cNvSpPr>
            <a:spLocks noChangeArrowheads="1"/>
          </p:cNvSpPr>
          <p:nvPr/>
        </p:nvSpPr>
        <p:spPr bwMode="auto">
          <a:xfrm>
            <a:off x="323528" y="1956112"/>
            <a:ext cx="8496300" cy="4031873"/>
          </a:xfrm>
          <a:prstGeom prst="rect">
            <a:avLst/>
          </a:prstGeom>
          <a:noFill/>
          <a:ln w="9525">
            <a:noFill/>
            <a:miter lim="800000"/>
            <a:headEnd/>
            <a:tailEnd/>
          </a:ln>
        </p:spPr>
        <p:txBody>
          <a:bodyPr anchor="ctr">
            <a:spAutoFit/>
          </a:bodyPr>
          <a:lstStyle/>
          <a:p>
            <a:pPr algn="just"/>
            <a:r>
              <a:rPr lang="es-ES" sz="1600" dirty="0">
                <a:latin typeface="+mj-lt"/>
                <a:ea typeface="Times New Roman" pitchFamily="18" charset="0"/>
                <a:cs typeface="Arial" pitchFamily="34" charset="0"/>
              </a:rPr>
              <a:t>En la actualidad, la Ley de Regionalización establece una cifra cercana a los 7.300 millones de euros anuales para el sistema de transferencia a los </a:t>
            </a:r>
            <a:r>
              <a:rPr lang="es-ES" sz="1600" dirty="0" err="1">
                <a:latin typeface="+mj-lt"/>
                <a:ea typeface="Times New Roman" pitchFamily="18" charset="0"/>
                <a:cs typeface="Arial" pitchFamily="34" charset="0"/>
              </a:rPr>
              <a:t>Landers</a:t>
            </a:r>
            <a:r>
              <a:rPr lang="es-ES" sz="1600" dirty="0">
                <a:latin typeface="+mj-lt"/>
                <a:ea typeface="Times New Roman" pitchFamily="18" charset="0"/>
                <a:cs typeface="Arial" pitchFamily="34" charset="0"/>
              </a:rPr>
              <a:t>. </a:t>
            </a:r>
          </a:p>
          <a:p>
            <a:pPr algn="just"/>
            <a:endParaRPr lang="es-ES" sz="1600" dirty="0">
              <a:latin typeface="+mj-lt"/>
              <a:ea typeface="Times New Roman" pitchFamily="18" charset="0"/>
              <a:cs typeface="Arial" pitchFamily="34" charset="0"/>
            </a:endParaRPr>
          </a:p>
          <a:p>
            <a:pPr algn="just" eaLnBrk="0" hangingPunct="0"/>
            <a:r>
              <a:rPr lang="es-ES" sz="1600" dirty="0">
                <a:latin typeface="+mj-lt"/>
                <a:ea typeface="Times New Roman" pitchFamily="18" charset="0"/>
                <a:cs typeface="Arial" pitchFamily="34" charset="0"/>
              </a:rPr>
              <a:t>En 2015 se revisará la fórmula, en lo que ya se anticipa como una reducción de las aportaciones de estos “fondos de regionalización”, puesto que está previsto que se incrementen las tarifas.</a:t>
            </a:r>
          </a:p>
          <a:p>
            <a:pPr algn="just" eaLnBrk="0" hangingPunct="0"/>
            <a:endParaRPr lang="es-ES" sz="1600" dirty="0">
              <a:latin typeface="+mj-lt"/>
              <a:ea typeface="Times New Roman" pitchFamily="18" charset="0"/>
              <a:cs typeface="Arial" pitchFamily="34" charset="0"/>
            </a:endParaRPr>
          </a:p>
          <a:p>
            <a:pPr algn="just" eaLnBrk="0" hangingPunct="0"/>
            <a:r>
              <a:rPr lang="es-ES" sz="1600" dirty="0">
                <a:latin typeface="+mj-lt"/>
                <a:ea typeface="Times New Roman" pitchFamily="18" charset="0"/>
                <a:cs typeface="Arial" pitchFamily="34" charset="0"/>
              </a:rPr>
              <a:t>A diferencia de lo que ocurre en España, las compensaciones por tarifas sociales, es decir, estudiantes, discapacitados, jubilados, etc.., se contabilizan como </a:t>
            </a:r>
            <a:r>
              <a:rPr lang="es-ES" sz="1600" u="sng" dirty="0">
                <a:latin typeface="+mj-lt"/>
                <a:ea typeface="Times New Roman" pitchFamily="18" charset="0"/>
                <a:cs typeface="Arial" pitchFamily="34" charset="0"/>
              </a:rPr>
              <a:t>“ingresos comerciales”</a:t>
            </a:r>
            <a:r>
              <a:rPr lang="es-ES" sz="1600" dirty="0">
                <a:latin typeface="+mj-lt"/>
                <a:ea typeface="Times New Roman" pitchFamily="18" charset="0"/>
                <a:cs typeface="Arial" pitchFamily="34" charset="0"/>
              </a:rPr>
              <a:t>, y no como subvenciones. Esta partida supone la nada desdeñable cifra en Alemania de 2.800 millones de euros al año.</a:t>
            </a:r>
          </a:p>
          <a:p>
            <a:pPr algn="just" eaLnBrk="0" hangingPunct="0"/>
            <a:endParaRPr lang="es-ES" sz="1600" dirty="0">
              <a:latin typeface="+mj-lt"/>
              <a:ea typeface="Times New Roman" pitchFamily="18" charset="0"/>
              <a:cs typeface="Arial" pitchFamily="34" charset="0"/>
            </a:endParaRPr>
          </a:p>
          <a:p>
            <a:pPr algn="just" eaLnBrk="0" hangingPunct="0"/>
            <a:r>
              <a:rPr lang="es-ES" sz="1600" dirty="0">
                <a:latin typeface="+mj-lt"/>
                <a:ea typeface="Times New Roman" pitchFamily="18" charset="0"/>
                <a:cs typeface="Arial" pitchFamily="34" charset="0"/>
              </a:rPr>
              <a:t>Otro aspecto relevante del sistema alemán de financiación del transporte son las </a:t>
            </a:r>
            <a:r>
              <a:rPr lang="es-ES" sz="1600" u="sng" dirty="0">
                <a:latin typeface="+mj-lt"/>
                <a:ea typeface="Times New Roman" pitchFamily="18" charset="0"/>
                <a:cs typeface="Arial" pitchFamily="34" charset="0"/>
              </a:rPr>
              <a:t>exenciones fiscales a operadores</a:t>
            </a:r>
            <a:r>
              <a:rPr lang="es-ES" sz="1600" dirty="0">
                <a:latin typeface="+mj-lt"/>
                <a:ea typeface="Times New Roman" pitchFamily="18" charset="0"/>
                <a:cs typeface="Arial" pitchFamily="34" charset="0"/>
              </a:rPr>
              <a:t>, que alcanzan un valor de unos 1.000 millones de euros al año.</a:t>
            </a:r>
          </a:p>
          <a:p>
            <a:pPr indent="450850" algn="just" eaLnBrk="0" hangingPunct="0"/>
            <a:endParaRPr lang="es-ES" sz="1600" dirty="0">
              <a:latin typeface="+mj-lt"/>
              <a:ea typeface="Times New Roman" pitchFamily="18" charset="0"/>
              <a:cs typeface="Arial" pitchFamily="34" charset="0"/>
            </a:endParaRPr>
          </a:p>
        </p:txBody>
      </p:sp>
      <p:sp>
        <p:nvSpPr>
          <p:cNvPr id="7" name="1 Título"/>
          <p:cNvSpPr>
            <a:spLocks noGrp="1"/>
          </p:cNvSpPr>
          <p:nvPr>
            <p:ph type="title"/>
          </p:nvPr>
        </p:nvSpPr>
        <p:spPr>
          <a:xfrm>
            <a:off x="468313" y="476250"/>
            <a:ext cx="8229600" cy="1066800"/>
          </a:xfrm>
        </p:spPr>
        <p:txBody>
          <a:bodyPr/>
          <a:lstStyle/>
          <a:p>
            <a:pPr algn="ctr"/>
            <a:r>
              <a:rPr lang="es-ES" sz="2800" dirty="0"/>
              <a:t>Alemania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EUROPA</a:t>
            </a:r>
          </a:p>
        </p:txBody>
      </p:sp>
      <p:sp>
        <p:nvSpPr>
          <p:cNvPr id="6" name="5 Rectángulo redondeado"/>
          <p:cNvSpPr/>
          <p:nvPr/>
        </p:nvSpPr>
        <p:spPr>
          <a:xfrm>
            <a:off x="323850" y="1844675"/>
            <a:ext cx="2087563" cy="5762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4820" name="6 CuadroTexto"/>
          <p:cNvSpPr txBox="1">
            <a:spLocks noChangeArrowheads="1"/>
          </p:cNvSpPr>
          <p:nvPr/>
        </p:nvSpPr>
        <p:spPr bwMode="auto">
          <a:xfrm>
            <a:off x="539552" y="1916832"/>
            <a:ext cx="1728440" cy="369887"/>
          </a:xfrm>
          <a:prstGeom prst="rect">
            <a:avLst/>
          </a:prstGeom>
          <a:noFill/>
          <a:ln w="9525">
            <a:noFill/>
            <a:miter lim="800000"/>
            <a:headEnd/>
            <a:tailEnd/>
          </a:ln>
        </p:spPr>
        <p:txBody>
          <a:bodyPr wrap="square">
            <a:spAutoFit/>
          </a:bodyPr>
          <a:lstStyle/>
          <a:p>
            <a:r>
              <a:rPr lang="es-ES" b="1" dirty="0">
                <a:latin typeface="+mj-lt"/>
              </a:rPr>
              <a:t>RESULTADOS</a:t>
            </a:r>
          </a:p>
        </p:txBody>
      </p:sp>
      <p:sp>
        <p:nvSpPr>
          <p:cNvPr id="34821" name="7 CuadroTexto"/>
          <p:cNvSpPr txBox="1">
            <a:spLocks noChangeArrowheads="1"/>
          </p:cNvSpPr>
          <p:nvPr/>
        </p:nvSpPr>
        <p:spPr bwMode="auto">
          <a:xfrm>
            <a:off x="971550" y="2852738"/>
            <a:ext cx="7632700" cy="2308225"/>
          </a:xfrm>
          <a:prstGeom prst="rect">
            <a:avLst/>
          </a:prstGeom>
          <a:noFill/>
          <a:ln w="9525">
            <a:noFill/>
            <a:miter lim="800000"/>
            <a:headEnd/>
            <a:tailEnd/>
          </a:ln>
        </p:spPr>
        <p:txBody>
          <a:bodyPr>
            <a:spAutoFit/>
          </a:bodyPr>
          <a:lstStyle/>
          <a:p>
            <a:r>
              <a:rPr lang="es-ES" dirty="0">
                <a:latin typeface="+mj-lt"/>
              </a:rPr>
              <a:t>Un modelo de financiación muy realista, donde la sociedad asume que debe pagar más por el uso del transporte público.</a:t>
            </a:r>
          </a:p>
          <a:p>
            <a:endParaRPr lang="es-ES" dirty="0">
              <a:latin typeface="+mj-lt"/>
            </a:endParaRPr>
          </a:p>
          <a:p>
            <a:r>
              <a:rPr lang="es-ES" dirty="0">
                <a:latin typeface="+mj-lt"/>
              </a:rPr>
              <a:t>Estabilidad en la planificación a medio y largo plazo.</a:t>
            </a:r>
          </a:p>
          <a:p>
            <a:endParaRPr lang="es-ES" dirty="0">
              <a:latin typeface="+mj-lt"/>
            </a:endParaRPr>
          </a:p>
          <a:p>
            <a:r>
              <a:rPr lang="es-ES" dirty="0">
                <a:latin typeface="+mj-lt"/>
              </a:rPr>
              <a:t>Ayudas fiscales a las empresas operadoras de transporte.</a:t>
            </a:r>
          </a:p>
          <a:p>
            <a:endParaRPr lang="es-ES" dirty="0">
              <a:latin typeface="+mj-lt"/>
            </a:endParaRPr>
          </a:p>
          <a:p>
            <a:r>
              <a:rPr lang="es-ES" dirty="0">
                <a:latin typeface="+mj-lt"/>
              </a:rPr>
              <a:t>Tendencia a la reducción de las aportaciones públicas.</a:t>
            </a:r>
          </a:p>
        </p:txBody>
      </p:sp>
      <p:sp>
        <p:nvSpPr>
          <p:cNvPr id="8" name="1 Título"/>
          <p:cNvSpPr>
            <a:spLocks noGrp="1"/>
          </p:cNvSpPr>
          <p:nvPr>
            <p:ph type="title"/>
          </p:nvPr>
        </p:nvSpPr>
        <p:spPr>
          <a:xfrm>
            <a:off x="468313" y="476250"/>
            <a:ext cx="8229600" cy="1066800"/>
          </a:xfrm>
        </p:spPr>
        <p:txBody>
          <a:bodyPr/>
          <a:lstStyle/>
          <a:p>
            <a:pPr algn="ctr"/>
            <a:r>
              <a:rPr lang="es-ES" sz="2800" dirty="0"/>
              <a:t>Alemania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EUROPA</a:t>
            </a:r>
          </a:p>
        </p:txBody>
      </p:sp>
      <p:sp>
        <p:nvSpPr>
          <p:cNvPr id="35842" name="1 Título"/>
          <p:cNvSpPr>
            <a:spLocks noGrp="1"/>
          </p:cNvSpPr>
          <p:nvPr>
            <p:ph type="title"/>
          </p:nvPr>
        </p:nvSpPr>
        <p:spPr>
          <a:xfrm>
            <a:off x="468313" y="549275"/>
            <a:ext cx="8229600" cy="1066800"/>
          </a:xfrm>
        </p:spPr>
        <p:txBody>
          <a:bodyPr/>
          <a:lstStyle/>
          <a:p>
            <a:pPr algn="ctr"/>
            <a:r>
              <a:rPr lang="es-ES" sz="2800" dirty="0"/>
              <a:t>Italia </a:t>
            </a:r>
          </a:p>
        </p:txBody>
      </p:sp>
      <p:sp>
        <p:nvSpPr>
          <p:cNvPr id="35843" name="5 Rectángulo"/>
          <p:cNvSpPr>
            <a:spLocks noChangeArrowheads="1"/>
          </p:cNvSpPr>
          <p:nvPr/>
        </p:nvSpPr>
        <p:spPr bwMode="auto">
          <a:xfrm>
            <a:off x="468313" y="1557338"/>
            <a:ext cx="8064500" cy="3970318"/>
          </a:xfrm>
          <a:prstGeom prst="rect">
            <a:avLst/>
          </a:prstGeom>
          <a:noFill/>
          <a:ln w="9525">
            <a:noFill/>
            <a:miter lim="800000"/>
            <a:headEnd/>
            <a:tailEnd/>
          </a:ln>
        </p:spPr>
        <p:txBody>
          <a:bodyPr>
            <a:spAutoFit/>
          </a:bodyPr>
          <a:lstStyle/>
          <a:p>
            <a:pPr algn="just"/>
            <a:r>
              <a:rPr lang="es-ES" u="sng" dirty="0">
                <a:latin typeface="+mj-lt"/>
              </a:rPr>
              <a:t>La ley italiana</a:t>
            </a:r>
            <a:r>
              <a:rPr lang="es-ES" dirty="0">
                <a:latin typeface="+mj-lt"/>
              </a:rPr>
              <a:t> es interesante para un futuro modelo español por contener los siguientes elementos:</a:t>
            </a:r>
          </a:p>
          <a:p>
            <a:pPr algn="just"/>
            <a:endParaRPr lang="es-ES" dirty="0">
              <a:latin typeface="+mj-lt"/>
            </a:endParaRPr>
          </a:p>
          <a:p>
            <a:pPr algn="just"/>
            <a:r>
              <a:rPr lang="es-ES" dirty="0">
                <a:latin typeface="+mj-lt"/>
              </a:rPr>
              <a:t>El Estado italiano delegó en las regiones las competencias de transporte (como lo hizo igualmente España hace años).</a:t>
            </a:r>
          </a:p>
          <a:p>
            <a:pPr algn="just"/>
            <a:endParaRPr lang="es-ES" dirty="0">
              <a:latin typeface="+mj-lt"/>
            </a:endParaRPr>
          </a:p>
          <a:p>
            <a:pPr algn="just"/>
            <a:r>
              <a:rPr lang="es-ES" dirty="0">
                <a:latin typeface="+mj-lt"/>
              </a:rPr>
              <a:t>El Estado italiano desarrolló la Ley 422/97 desplegando un conjunto de iniciativas para la transferencia de fondos a las regiones.</a:t>
            </a:r>
          </a:p>
          <a:p>
            <a:pPr algn="just"/>
            <a:endParaRPr lang="es-ES" dirty="0">
              <a:latin typeface="+mj-lt"/>
            </a:endParaRPr>
          </a:p>
          <a:p>
            <a:pPr algn="just"/>
            <a:r>
              <a:rPr lang="es-ES" dirty="0">
                <a:latin typeface="+mj-lt"/>
              </a:rPr>
              <a:t>En Italia existen las provincias, como en España, y los municipios tienen igualmente unas competencias similares en ambos países.</a:t>
            </a:r>
          </a:p>
          <a:p>
            <a:pPr algn="just"/>
            <a:endParaRPr lang="es-ES" dirty="0">
              <a:latin typeface="+mj-lt"/>
            </a:endParaRPr>
          </a:p>
          <a:p>
            <a:pPr algn="just"/>
            <a:r>
              <a:rPr lang="es-ES" dirty="0">
                <a:latin typeface="+mj-lt"/>
              </a:rPr>
              <a:t>El modelo, por tanto, en el ámbito administrativo es reproducible con facilidad en nuestro país.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EUROPA</a:t>
            </a:r>
          </a:p>
        </p:txBody>
      </p:sp>
      <p:sp>
        <p:nvSpPr>
          <p:cNvPr id="36866" name="1 Título"/>
          <p:cNvSpPr>
            <a:spLocks noGrp="1"/>
          </p:cNvSpPr>
          <p:nvPr>
            <p:ph type="title"/>
          </p:nvPr>
        </p:nvSpPr>
        <p:spPr>
          <a:xfrm>
            <a:off x="468313" y="549275"/>
            <a:ext cx="8229600" cy="1066800"/>
          </a:xfrm>
        </p:spPr>
        <p:txBody>
          <a:bodyPr/>
          <a:lstStyle/>
          <a:p>
            <a:pPr algn="ctr"/>
            <a:r>
              <a:rPr lang="es-ES" sz="2800" dirty="0"/>
              <a:t>Italia </a:t>
            </a:r>
          </a:p>
        </p:txBody>
      </p:sp>
      <p:sp>
        <p:nvSpPr>
          <p:cNvPr id="36867" name="4 Rectángulo"/>
          <p:cNvSpPr>
            <a:spLocks noChangeArrowheads="1"/>
          </p:cNvSpPr>
          <p:nvPr/>
        </p:nvSpPr>
        <p:spPr bwMode="auto">
          <a:xfrm>
            <a:off x="684213" y="1484313"/>
            <a:ext cx="7776219" cy="1323439"/>
          </a:xfrm>
          <a:prstGeom prst="rect">
            <a:avLst/>
          </a:prstGeom>
          <a:noFill/>
          <a:ln w="9525">
            <a:noFill/>
            <a:miter lim="800000"/>
            <a:headEnd/>
            <a:tailEnd/>
          </a:ln>
        </p:spPr>
        <p:txBody>
          <a:bodyPr wrap="square">
            <a:spAutoFit/>
          </a:bodyPr>
          <a:lstStyle/>
          <a:p>
            <a:pPr algn="just"/>
            <a:r>
              <a:rPr lang="es-ES" sz="1600" dirty="0">
                <a:latin typeface="+mj-lt"/>
              </a:rPr>
              <a:t>La Ley establece que </a:t>
            </a:r>
            <a:r>
              <a:rPr lang="es-ES" sz="1600" u="sng" dirty="0">
                <a:latin typeface="+mj-lt"/>
              </a:rPr>
              <a:t>cada 10 años </a:t>
            </a:r>
            <a:r>
              <a:rPr lang="es-ES" sz="1600" dirty="0">
                <a:latin typeface="+mj-lt"/>
              </a:rPr>
              <a:t>las regiones aprueban un Plan de Transporte Regional y </a:t>
            </a:r>
            <a:r>
              <a:rPr lang="es-ES" sz="1600" u="sng" dirty="0">
                <a:latin typeface="+mj-lt"/>
              </a:rPr>
              <a:t>cada 3 años</a:t>
            </a:r>
            <a:r>
              <a:rPr lang="es-ES" sz="1600" dirty="0">
                <a:latin typeface="+mj-lt"/>
              </a:rPr>
              <a:t>, una "Ley de Dirección General de la programación y administración del transporte público regional". Además, cada región debe formar un </a:t>
            </a:r>
            <a:r>
              <a:rPr lang="es-ES" sz="1600" b="1" dirty="0">
                <a:latin typeface="+mj-lt"/>
              </a:rPr>
              <a:t>“Fondo Regional de Transporte”</a:t>
            </a:r>
            <a:r>
              <a:rPr lang="es-ES" sz="1600" dirty="0">
                <a:latin typeface="+mj-lt"/>
              </a:rPr>
              <a:t>, que a su vez contribuye a un fondo general, donde están incluidas las transferencias que vienen  directamente del Estado.</a:t>
            </a:r>
          </a:p>
        </p:txBody>
      </p:sp>
      <p:pic>
        <p:nvPicPr>
          <p:cNvPr id="36868" name="7 Imagen"/>
          <p:cNvPicPr>
            <a:picLocks noChangeAspect="1" noChangeArrowheads="1"/>
          </p:cNvPicPr>
          <p:nvPr/>
        </p:nvPicPr>
        <p:blipFill>
          <a:blip r:embed="rId2" cstate="print">
            <a:lum contrast="12000"/>
          </a:blip>
          <a:srcRect l="6297" t="8151" b="24234"/>
          <a:stretch>
            <a:fillRect/>
          </a:stretch>
        </p:blipFill>
        <p:spPr bwMode="auto">
          <a:xfrm>
            <a:off x="1692275" y="3141663"/>
            <a:ext cx="6192838" cy="31210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23850" y="1844675"/>
            <a:ext cx="2087563" cy="5762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EUROPA</a:t>
            </a:r>
          </a:p>
        </p:txBody>
      </p:sp>
      <p:sp>
        <p:nvSpPr>
          <p:cNvPr id="38916" name="5 CuadroTexto"/>
          <p:cNvSpPr txBox="1">
            <a:spLocks noChangeArrowheads="1"/>
          </p:cNvSpPr>
          <p:nvPr/>
        </p:nvSpPr>
        <p:spPr bwMode="auto">
          <a:xfrm>
            <a:off x="395288" y="1916113"/>
            <a:ext cx="2016472" cy="369332"/>
          </a:xfrm>
          <a:prstGeom prst="rect">
            <a:avLst/>
          </a:prstGeom>
          <a:noFill/>
          <a:ln w="9525">
            <a:noFill/>
            <a:miter lim="800000"/>
            <a:headEnd/>
            <a:tailEnd/>
          </a:ln>
        </p:spPr>
        <p:txBody>
          <a:bodyPr wrap="square">
            <a:spAutoFit/>
          </a:bodyPr>
          <a:lstStyle/>
          <a:p>
            <a:r>
              <a:rPr lang="es-ES" b="1" dirty="0">
                <a:latin typeface="+mj-lt"/>
              </a:rPr>
              <a:t>RESULTADOS</a:t>
            </a:r>
          </a:p>
        </p:txBody>
      </p:sp>
      <p:sp>
        <p:nvSpPr>
          <p:cNvPr id="38917" name="7 CuadroTexto"/>
          <p:cNvSpPr txBox="1">
            <a:spLocks noChangeArrowheads="1"/>
          </p:cNvSpPr>
          <p:nvPr/>
        </p:nvSpPr>
        <p:spPr bwMode="auto">
          <a:xfrm>
            <a:off x="1042988" y="2852738"/>
            <a:ext cx="7561262" cy="3416300"/>
          </a:xfrm>
          <a:prstGeom prst="rect">
            <a:avLst/>
          </a:prstGeom>
          <a:noFill/>
          <a:ln w="9525">
            <a:noFill/>
            <a:miter lim="800000"/>
            <a:headEnd/>
            <a:tailEnd/>
          </a:ln>
        </p:spPr>
        <p:txBody>
          <a:bodyPr>
            <a:spAutoFit/>
          </a:bodyPr>
          <a:lstStyle/>
          <a:p>
            <a:r>
              <a:rPr lang="es-ES" dirty="0">
                <a:latin typeface="+mj-lt"/>
              </a:rPr>
              <a:t>Modelo aplicable a España.</a:t>
            </a:r>
          </a:p>
          <a:p>
            <a:endParaRPr lang="es-ES" dirty="0">
              <a:latin typeface="+mj-lt"/>
            </a:endParaRPr>
          </a:p>
          <a:p>
            <a:r>
              <a:rPr lang="es-ES" dirty="0">
                <a:latin typeface="+mj-lt"/>
              </a:rPr>
              <a:t>Ámbito administrativo muy similar.</a:t>
            </a:r>
          </a:p>
          <a:p>
            <a:endParaRPr lang="es-ES" dirty="0">
              <a:latin typeface="+mj-lt"/>
            </a:endParaRPr>
          </a:p>
          <a:p>
            <a:r>
              <a:rPr lang="es-ES" dirty="0">
                <a:latin typeface="+mj-lt"/>
              </a:rPr>
              <a:t>Evolución desde una situación anterior parecida, hacia un modelo que ha dotado de estabilidad a los transportes italianos.</a:t>
            </a:r>
          </a:p>
          <a:p>
            <a:endParaRPr lang="es-ES" dirty="0">
              <a:latin typeface="+mj-lt"/>
            </a:endParaRPr>
          </a:p>
          <a:p>
            <a:r>
              <a:rPr lang="es-ES" dirty="0">
                <a:latin typeface="+mj-lt"/>
              </a:rPr>
              <a:t>Aún así, grandes carencias especialmente en el ámbito del fraude.</a:t>
            </a:r>
          </a:p>
          <a:p>
            <a:endParaRPr lang="es-ES" dirty="0">
              <a:latin typeface="+mj-lt"/>
            </a:endParaRPr>
          </a:p>
          <a:p>
            <a:endParaRPr lang="es-ES" dirty="0">
              <a:latin typeface="+mj-lt"/>
            </a:endParaRPr>
          </a:p>
          <a:p>
            <a:endParaRPr lang="es-ES" dirty="0">
              <a:latin typeface="+mj-lt"/>
            </a:endParaRPr>
          </a:p>
          <a:p>
            <a:endParaRPr lang="es-ES" dirty="0">
              <a:latin typeface="+mj-lt"/>
            </a:endParaRPr>
          </a:p>
        </p:txBody>
      </p:sp>
      <p:sp>
        <p:nvSpPr>
          <p:cNvPr id="9" name="1 Título"/>
          <p:cNvSpPr>
            <a:spLocks noGrp="1"/>
          </p:cNvSpPr>
          <p:nvPr>
            <p:ph type="title"/>
          </p:nvPr>
        </p:nvSpPr>
        <p:spPr>
          <a:xfrm>
            <a:off x="468313" y="549275"/>
            <a:ext cx="8229600" cy="1066800"/>
          </a:xfrm>
        </p:spPr>
        <p:txBody>
          <a:bodyPr/>
          <a:lstStyle/>
          <a:p>
            <a:pPr algn="ctr"/>
            <a:r>
              <a:rPr lang="es-ES" sz="2800" dirty="0"/>
              <a:t>Italia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066800"/>
          </a:xfrm>
        </p:spPr>
        <p:txBody>
          <a:bodyPr/>
          <a:lstStyle/>
          <a:p>
            <a:r>
              <a:rPr lang="es-ES" dirty="0" smtClean="0"/>
              <a:t>Grandes logros recientes</a:t>
            </a:r>
            <a:endParaRPr lang="es-ES" dirty="0"/>
          </a:p>
        </p:txBody>
      </p:sp>
      <p:sp>
        <p:nvSpPr>
          <p:cNvPr id="3" name="2 Marcador de contenido"/>
          <p:cNvSpPr>
            <a:spLocks noGrp="1"/>
          </p:cNvSpPr>
          <p:nvPr>
            <p:ph idx="1"/>
          </p:nvPr>
        </p:nvSpPr>
        <p:spPr/>
        <p:txBody>
          <a:bodyPr/>
          <a:lstStyle/>
          <a:p>
            <a:r>
              <a:rPr lang="es-ES" dirty="0" smtClean="0"/>
              <a:t>1. La PNL aprobada en el Congreso insta al Gobierno a tener la Ley en 6 meses.</a:t>
            </a:r>
          </a:p>
          <a:p>
            <a:pPr>
              <a:buNone/>
            </a:pPr>
            <a:endParaRPr lang="es-ES" dirty="0" smtClean="0"/>
          </a:p>
          <a:p>
            <a:r>
              <a:rPr lang="es-ES" dirty="0" smtClean="0"/>
              <a:t>2. El Gobierno ha anunciado que 1/3 del incremento del impuesto al Gasoil irá a fomentar la Movilidad colectiva urbana.</a:t>
            </a:r>
          </a:p>
          <a:p>
            <a:endParaRPr lang="es-ES" dirty="0" smtClean="0"/>
          </a:p>
          <a:p>
            <a:r>
              <a:rPr lang="es-ES" dirty="0" smtClean="0"/>
              <a:t>3. FEMP y los Ayuntamientos han pasado a la ofensiva de forma activa.</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468313" y="404813"/>
            <a:ext cx="8229600" cy="1066800"/>
          </a:xfrm>
        </p:spPr>
        <p:txBody>
          <a:bodyPr/>
          <a:lstStyle/>
          <a:p>
            <a:pPr algn="ctr"/>
            <a:r>
              <a:rPr lang="es-ES" sz="2800" dirty="0"/>
              <a:t>EUROPA</a:t>
            </a:r>
          </a:p>
        </p:txBody>
      </p:sp>
      <p:graphicFrame>
        <p:nvGraphicFramePr>
          <p:cNvPr id="39980" name="Group 44"/>
          <p:cNvGraphicFramePr>
            <a:graphicFrameLocks noGrp="1"/>
          </p:cNvGraphicFramePr>
          <p:nvPr/>
        </p:nvGraphicFramePr>
        <p:xfrm>
          <a:off x="1042988" y="1412875"/>
          <a:ext cx="6842125" cy="5064880"/>
        </p:xfrm>
        <a:graphic>
          <a:graphicData uri="http://schemas.openxmlformats.org/drawingml/2006/table">
            <a:tbl>
              <a:tblPr/>
              <a:tblGrid>
                <a:gridCol w="1327150">
                  <a:extLst>
                    <a:ext uri="{9D8B030D-6E8A-4147-A177-3AD203B41FA5}">
                      <a16:colId xmlns:a16="http://schemas.microsoft.com/office/drawing/2014/main" xmlns="" val="20000"/>
                    </a:ext>
                  </a:extLst>
                </a:gridCol>
                <a:gridCol w="3024187">
                  <a:extLst>
                    <a:ext uri="{9D8B030D-6E8A-4147-A177-3AD203B41FA5}">
                      <a16:colId xmlns:a16="http://schemas.microsoft.com/office/drawing/2014/main" xmlns="" val="20001"/>
                    </a:ext>
                  </a:extLst>
                </a:gridCol>
                <a:gridCol w="2490788">
                  <a:extLst>
                    <a:ext uri="{9D8B030D-6E8A-4147-A177-3AD203B41FA5}">
                      <a16:colId xmlns:a16="http://schemas.microsoft.com/office/drawing/2014/main" xmlns="" val="20002"/>
                    </a:ext>
                  </a:extLst>
                </a:gridCol>
              </a:tblGrid>
              <a:tr h="43180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400" b="1" i="0" u="none" strike="noStrike" cap="none" normalizeH="0" baseline="0" dirty="0">
                          <a:ln>
                            <a:noFill/>
                          </a:ln>
                          <a:solidFill>
                            <a:schemeClr val="tx1"/>
                          </a:solidFill>
                          <a:effectLst/>
                          <a:latin typeface="+mj-lt"/>
                          <a:cs typeface="Times New Roman" pitchFamily="18" charset="0"/>
                        </a:rPr>
                        <a:t>PAÍS</a:t>
                      </a:r>
                      <a:endParaRPr kumimoji="0" lang="es-ES" sz="1400" b="0" i="0" u="none" strike="noStrike" cap="none" normalizeH="0" baseline="0" dirty="0">
                        <a:ln>
                          <a:noFill/>
                        </a:ln>
                        <a:solidFill>
                          <a:schemeClr val="tx1"/>
                        </a:solidFill>
                        <a:effectLst/>
                        <a:latin typeface="+mj-lt"/>
                        <a:cs typeface="Times New Roman" pitchFamily="18" charset="0"/>
                      </a:endParaRPr>
                    </a:p>
                  </a:txBody>
                  <a:tcPr marL="44424" marR="444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400" b="1" i="0" u="none" strike="noStrike" cap="none" normalizeH="0" baseline="0" dirty="0">
                          <a:ln>
                            <a:noFill/>
                          </a:ln>
                          <a:solidFill>
                            <a:schemeClr val="tx1"/>
                          </a:solidFill>
                          <a:effectLst/>
                          <a:latin typeface="+mj-lt"/>
                          <a:cs typeface="Times New Roman" pitchFamily="18" charset="0"/>
                        </a:rPr>
                        <a:t>LEYES ORDENACIÓN DE LOS TRANSPORTES</a:t>
                      </a:r>
                      <a:endParaRPr kumimoji="0" lang="es-ES" sz="1400" b="0" i="0" u="none" strike="noStrike" cap="none" normalizeH="0" baseline="0" dirty="0">
                        <a:ln>
                          <a:noFill/>
                        </a:ln>
                        <a:solidFill>
                          <a:schemeClr val="tx1"/>
                        </a:solidFill>
                        <a:effectLst/>
                        <a:latin typeface="+mj-lt"/>
                        <a:cs typeface="Times New Roman" pitchFamily="18" charset="0"/>
                      </a:endParaRPr>
                    </a:p>
                  </a:txBody>
                  <a:tcPr marL="44424" marR="444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400" b="1" i="0" u="none" strike="noStrike" cap="none" normalizeH="0" baseline="0">
                          <a:ln>
                            <a:noFill/>
                          </a:ln>
                          <a:solidFill>
                            <a:schemeClr val="tx1"/>
                          </a:solidFill>
                          <a:effectLst/>
                          <a:latin typeface="+mj-lt"/>
                          <a:cs typeface="Times New Roman" pitchFamily="18" charset="0"/>
                        </a:rPr>
                        <a:t>LEYES FINANCIACIÓN DE LOS TRANSPORTES</a:t>
                      </a:r>
                      <a:endParaRPr kumimoji="0" lang="es-ES" sz="1400" b="0" i="0" u="none" strike="noStrike" cap="none" normalizeH="0" baseline="0">
                        <a:ln>
                          <a:noFill/>
                        </a:ln>
                        <a:solidFill>
                          <a:schemeClr val="tx1"/>
                        </a:solidFill>
                        <a:effectLst/>
                        <a:latin typeface="+mj-lt"/>
                        <a:cs typeface="Times New Roman" pitchFamily="18" charset="0"/>
                      </a:endParaRPr>
                    </a:p>
                  </a:txBody>
                  <a:tcPr marL="44424" marR="4442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741363">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400" b="1" i="0" u="none" strike="noStrike" cap="none" normalizeH="0" baseline="0">
                          <a:ln>
                            <a:noFill/>
                          </a:ln>
                          <a:solidFill>
                            <a:schemeClr val="tx1"/>
                          </a:solidFill>
                          <a:effectLst/>
                          <a:latin typeface="+mj-lt"/>
                          <a:cs typeface="Times New Roman" pitchFamily="18" charset="0"/>
                        </a:rPr>
                        <a:t>Francia</a:t>
                      </a:r>
                    </a:p>
                  </a:txBody>
                  <a:tcPr marL="43200" marR="432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fr-FR" sz="1400" b="0" i="1" u="none" strike="noStrike" cap="none" normalizeH="0" baseline="0" dirty="0">
                          <a:ln>
                            <a:noFill/>
                          </a:ln>
                          <a:solidFill>
                            <a:schemeClr val="tx1"/>
                          </a:solidFill>
                          <a:effectLst/>
                          <a:latin typeface="+mj-lt"/>
                          <a:cs typeface="Times New Roman" pitchFamily="18" charset="0"/>
                        </a:rPr>
                        <a:t>LOTI: Loi d´orientation des Transports </a:t>
                      </a:r>
                      <a:r>
                        <a:rPr kumimoji="0" lang="fr-FR" sz="1400" b="0" i="1" u="none" strike="noStrike" cap="none" normalizeH="0" baseline="0" dirty="0" err="1">
                          <a:ln>
                            <a:noFill/>
                          </a:ln>
                          <a:solidFill>
                            <a:schemeClr val="tx1"/>
                          </a:solidFill>
                          <a:effectLst/>
                          <a:latin typeface="+mj-lt"/>
                          <a:cs typeface="Times New Roman" pitchFamily="18" charset="0"/>
                        </a:rPr>
                        <a:t>Interieurs</a:t>
                      </a:r>
                      <a:r>
                        <a:rPr kumimoji="0" lang="fr-FR" sz="1400" b="0" i="1" u="none" strike="noStrike" cap="none" normalizeH="0" baseline="0" dirty="0">
                          <a:ln>
                            <a:noFill/>
                          </a:ln>
                          <a:solidFill>
                            <a:schemeClr val="tx1"/>
                          </a:solidFill>
                          <a:effectLst/>
                          <a:latin typeface="+mj-lt"/>
                          <a:cs typeface="Times New Roman" pitchFamily="18" charset="0"/>
                        </a:rPr>
                        <a:t> (1982)</a:t>
                      </a:r>
                    </a:p>
                    <a:p>
                      <a:pPr marL="0" marR="0" lvl="0" indent="0" algn="just" defTabSz="914400" rtl="0" eaLnBrk="1" fontAlgn="base" latinLnBrk="0" hangingPunct="1">
                        <a:lnSpc>
                          <a:spcPct val="100000"/>
                        </a:lnSpc>
                        <a:spcBef>
                          <a:spcPts val="0"/>
                        </a:spcBef>
                        <a:spcAft>
                          <a:spcPts val="0"/>
                        </a:spcAft>
                        <a:buClrTx/>
                        <a:buSzTx/>
                        <a:buFontTx/>
                        <a:buNone/>
                        <a:tabLst/>
                      </a:pPr>
                      <a:endParaRPr kumimoji="0" lang="es-ES" sz="1400" b="0" i="0" u="none" strike="noStrike" cap="none" normalizeH="0" baseline="0" dirty="0">
                        <a:ln>
                          <a:noFill/>
                        </a:ln>
                        <a:solidFill>
                          <a:schemeClr val="tx1"/>
                        </a:solidFill>
                        <a:effectLst/>
                        <a:latin typeface="+mj-lt"/>
                        <a:cs typeface="Times New Roman"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pPr>
                      <a:r>
                        <a:rPr kumimoji="0" lang="es-ES" sz="1400" b="0" i="1" u="none" strike="noStrike" cap="none" normalizeH="0" baseline="0" dirty="0">
                          <a:ln>
                            <a:noFill/>
                          </a:ln>
                          <a:solidFill>
                            <a:schemeClr val="tx1"/>
                          </a:solidFill>
                          <a:effectLst/>
                          <a:latin typeface="+mj-lt"/>
                          <a:cs typeface="Times New Roman" pitchFamily="18" charset="0"/>
                        </a:rPr>
                        <a:t>Ley </a:t>
                      </a:r>
                      <a:r>
                        <a:rPr kumimoji="0" lang="es-ES" sz="1400" b="0" i="1" u="none" strike="noStrike" cap="none" normalizeH="0" baseline="0" dirty="0" err="1">
                          <a:ln>
                            <a:noFill/>
                          </a:ln>
                          <a:solidFill>
                            <a:schemeClr val="tx1"/>
                          </a:solidFill>
                          <a:effectLst/>
                          <a:latin typeface="+mj-lt"/>
                          <a:cs typeface="Times New Roman" pitchFamily="18" charset="0"/>
                        </a:rPr>
                        <a:t>Sapin</a:t>
                      </a:r>
                      <a:r>
                        <a:rPr kumimoji="0" lang="es-ES" sz="1400" b="0" i="1" u="none" strike="noStrike" cap="none" normalizeH="0" baseline="0" dirty="0">
                          <a:ln>
                            <a:noFill/>
                          </a:ln>
                          <a:solidFill>
                            <a:schemeClr val="tx1"/>
                          </a:solidFill>
                          <a:effectLst/>
                          <a:latin typeface="+mj-lt"/>
                          <a:cs typeface="Times New Roman" pitchFamily="18" charset="0"/>
                        </a:rPr>
                        <a:t> </a:t>
                      </a:r>
                      <a:endParaRPr kumimoji="0" lang="es-ES" sz="1400" b="0" i="0" u="none" strike="noStrike" cap="none" normalizeH="0" baseline="0" dirty="0">
                        <a:ln>
                          <a:noFill/>
                        </a:ln>
                        <a:solidFill>
                          <a:schemeClr val="tx1"/>
                        </a:solidFill>
                        <a:effectLst/>
                        <a:latin typeface="+mj-lt"/>
                        <a:cs typeface="Times New Roman" pitchFamily="18" charset="0"/>
                      </a:endParaRPr>
                    </a:p>
                  </a:txBody>
                  <a:tcPr marL="44424" marR="4442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endParaRPr kumimoji="0" lang="es-ES" sz="1400" b="0" i="1" u="none" strike="noStrike" kern="1200" cap="none" normalizeH="0" baseline="0" dirty="0">
                        <a:ln>
                          <a:noFill/>
                        </a:ln>
                        <a:solidFill>
                          <a:schemeClr val="tx1"/>
                        </a:solidFill>
                        <a:effectLst/>
                        <a:latin typeface="+mj-lt"/>
                        <a:ea typeface="+mn-ea"/>
                        <a:cs typeface="Times New Roman"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pPr>
                      <a:r>
                        <a:rPr kumimoji="0" lang="es-ES" sz="1400" b="0" i="1" u="none" strike="noStrike" kern="1200" cap="none" normalizeH="0" baseline="0" dirty="0" err="1">
                          <a:ln>
                            <a:noFill/>
                          </a:ln>
                          <a:solidFill>
                            <a:schemeClr val="tx1"/>
                          </a:solidFill>
                          <a:effectLst/>
                          <a:latin typeface="+mj-lt"/>
                          <a:ea typeface="+mn-ea"/>
                          <a:cs typeface="Times New Roman" pitchFamily="18" charset="0"/>
                        </a:rPr>
                        <a:t>Versement</a:t>
                      </a:r>
                      <a:r>
                        <a:rPr kumimoji="0" lang="es-ES" sz="1400" b="0" i="1" u="none" strike="noStrike" kern="1200" cap="none" normalizeH="0" baseline="0" dirty="0">
                          <a:ln>
                            <a:noFill/>
                          </a:ln>
                          <a:solidFill>
                            <a:schemeClr val="tx1"/>
                          </a:solidFill>
                          <a:effectLst/>
                          <a:latin typeface="+mj-lt"/>
                          <a:ea typeface="+mn-ea"/>
                          <a:cs typeface="Times New Roman" pitchFamily="18" charset="0"/>
                        </a:rPr>
                        <a:t> </a:t>
                      </a:r>
                      <a:r>
                        <a:rPr kumimoji="0" lang="es-ES" sz="1400" b="0" i="1" u="none" strike="noStrike" kern="1200" cap="none" normalizeH="0" baseline="0" dirty="0" err="1">
                          <a:ln>
                            <a:noFill/>
                          </a:ln>
                          <a:solidFill>
                            <a:schemeClr val="tx1"/>
                          </a:solidFill>
                          <a:effectLst/>
                          <a:latin typeface="+mj-lt"/>
                          <a:ea typeface="+mn-ea"/>
                          <a:cs typeface="Times New Roman" pitchFamily="18" charset="0"/>
                        </a:rPr>
                        <a:t>Transport</a:t>
                      </a:r>
                      <a:endParaRPr kumimoji="0" lang="es-ES" sz="1400" b="0" i="1" u="none" strike="noStrike" kern="1200" cap="none" normalizeH="0" baseline="0" dirty="0">
                        <a:ln>
                          <a:noFill/>
                        </a:ln>
                        <a:solidFill>
                          <a:schemeClr val="tx1"/>
                        </a:solidFill>
                        <a:effectLst/>
                        <a:latin typeface="+mj-lt"/>
                        <a:ea typeface="+mn-ea"/>
                        <a:cs typeface="Times New Roman" pitchFamily="18" charset="0"/>
                      </a:endParaRPr>
                    </a:p>
                  </a:txBody>
                  <a:tcPr marL="44424" marR="4442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7940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400" b="1" i="0" u="none" strike="noStrike" cap="none" normalizeH="0" baseline="0">
                          <a:ln>
                            <a:noFill/>
                          </a:ln>
                          <a:solidFill>
                            <a:schemeClr val="tx1"/>
                          </a:solidFill>
                          <a:effectLst/>
                          <a:latin typeface="+mj-lt"/>
                          <a:cs typeface="Times New Roman" pitchFamily="18" charset="0"/>
                        </a:rPr>
                        <a:t>Alemania</a:t>
                      </a:r>
                    </a:p>
                  </a:txBody>
                  <a:tcPr marL="43200" marR="432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s-ES" sz="1400" b="0" i="1" u="none" strike="noStrike" kern="1200" cap="none" normalizeH="0" baseline="0" dirty="0" err="1">
                          <a:ln>
                            <a:noFill/>
                          </a:ln>
                          <a:solidFill>
                            <a:schemeClr val="tx1"/>
                          </a:solidFill>
                          <a:effectLst/>
                          <a:latin typeface="+mj-lt"/>
                          <a:ea typeface="+mn-ea"/>
                          <a:cs typeface="Times New Roman" pitchFamily="18" charset="0"/>
                        </a:rPr>
                        <a:t>Personenbeförderungsgesetz</a:t>
                      </a:r>
                      <a:r>
                        <a:rPr kumimoji="0" lang="es-ES" sz="1400" b="0" i="1" u="none" strike="noStrike" kern="1200" cap="none" normalizeH="0" baseline="0" dirty="0">
                          <a:ln>
                            <a:noFill/>
                          </a:ln>
                          <a:solidFill>
                            <a:schemeClr val="tx1"/>
                          </a:solidFill>
                          <a:effectLst/>
                          <a:latin typeface="+mj-lt"/>
                          <a:ea typeface="+mn-ea"/>
                          <a:cs typeface="Times New Roman" pitchFamily="18" charset="0"/>
                        </a:rPr>
                        <a:t> (</a:t>
                      </a:r>
                      <a:r>
                        <a:rPr kumimoji="0" lang="es-ES" sz="1400" b="0" i="1" u="none" strike="noStrike" kern="1200" cap="none" normalizeH="0" baseline="0" dirty="0" err="1">
                          <a:ln>
                            <a:noFill/>
                          </a:ln>
                          <a:solidFill>
                            <a:schemeClr val="tx1"/>
                          </a:solidFill>
                          <a:effectLst/>
                          <a:latin typeface="+mj-lt"/>
                          <a:ea typeface="+mn-ea"/>
                          <a:cs typeface="Times New Roman" pitchFamily="18" charset="0"/>
                        </a:rPr>
                        <a:t>PBefG</a:t>
                      </a:r>
                      <a:r>
                        <a:rPr kumimoji="0" lang="es-ES" sz="1400" b="0" i="1" u="none" strike="noStrike" kern="1200" cap="none" normalizeH="0" baseline="0" dirty="0">
                          <a:ln>
                            <a:noFill/>
                          </a:ln>
                          <a:solidFill>
                            <a:schemeClr val="tx1"/>
                          </a:solidFill>
                          <a:effectLst/>
                          <a:latin typeface="+mj-lt"/>
                          <a:ea typeface="+mn-ea"/>
                          <a:cs typeface="Times New Roman" pitchFamily="18" charset="0"/>
                        </a:rPr>
                        <a:t>)</a:t>
                      </a:r>
                    </a:p>
                  </a:txBody>
                  <a:tcPr marL="44424" marR="4442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s-ES" sz="1400" b="0" i="1" u="none" strike="noStrike" kern="1200" cap="none" normalizeH="0" baseline="0" dirty="0">
                          <a:ln>
                            <a:noFill/>
                          </a:ln>
                          <a:solidFill>
                            <a:schemeClr val="tx1"/>
                          </a:solidFill>
                          <a:effectLst/>
                          <a:latin typeface="+mj-lt"/>
                          <a:ea typeface="+mn-ea"/>
                          <a:cs typeface="Times New Roman" pitchFamily="18" charset="0"/>
                        </a:rPr>
                        <a:t>Contenida en la anterior.</a:t>
                      </a:r>
                    </a:p>
                  </a:txBody>
                  <a:tcPr marL="44424" marR="4442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80229">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400" b="1" i="0" u="none" strike="noStrike" cap="none" normalizeH="0" baseline="0">
                          <a:ln>
                            <a:noFill/>
                          </a:ln>
                          <a:solidFill>
                            <a:schemeClr val="tx1"/>
                          </a:solidFill>
                          <a:effectLst/>
                          <a:latin typeface="+mj-lt"/>
                          <a:cs typeface="Times New Roman" pitchFamily="18" charset="0"/>
                        </a:rPr>
                        <a:t>Italia</a:t>
                      </a:r>
                    </a:p>
                  </a:txBody>
                  <a:tcPr marL="43200" marR="432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s-ES" sz="1400" b="0" i="1" u="none" strike="noStrike" kern="1200" cap="none" normalizeH="0" baseline="0" dirty="0">
                          <a:ln>
                            <a:noFill/>
                          </a:ln>
                          <a:solidFill>
                            <a:schemeClr val="tx1"/>
                          </a:solidFill>
                          <a:effectLst/>
                          <a:latin typeface="+mj-lt"/>
                          <a:ea typeface="+mn-ea"/>
                          <a:cs typeface="Times New Roman" pitchFamily="18" charset="0"/>
                        </a:rPr>
                        <a:t>DL 422/1997</a:t>
                      </a:r>
                    </a:p>
                    <a:p>
                      <a:pPr marL="0" marR="0" lvl="0" indent="0" algn="just" defTabSz="914400" rtl="0" eaLnBrk="1" fontAlgn="base" latinLnBrk="0" hangingPunct="1">
                        <a:lnSpc>
                          <a:spcPct val="100000"/>
                        </a:lnSpc>
                        <a:spcBef>
                          <a:spcPts val="0"/>
                        </a:spcBef>
                        <a:spcAft>
                          <a:spcPts val="0"/>
                        </a:spcAft>
                        <a:buClrTx/>
                        <a:buSzTx/>
                        <a:buFontTx/>
                        <a:buNone/>
                        <a:tabLst/>
                      </a:pPr>
                      <a:r>
                        <a:rPr kumimoji="0" lang="es-ES" sz="1400" b="0" i="1" u="none" strike="noStrike" kern="1200" cap="none" normalizeH="0" baseline="0" dirty="0">
                          <a:ln>
                            <a:noFill/>
                          </a:ln>
                          <a:solidFill>
                            <a:schemeClr val="tx1"/>
                          </a:solidFill>
                          <a:effectLst/>
                          <a:latin typeface="+mj-lt"/>
                          <a:ea typeface="+mn-ea"/>
                          <a:cs typeface="Times New Roman" pitchFamily="18" charset="0"/>
                        </a:rPr>
                        <a:t>DL 400/1999</a:t>
                      </a:r>
                    </a:p>
                    <a:p>
                      <a:pPr marL="0" marR="0" lvl="0" indent="0" algn="just" defTabSz="914400" rtl="0" eaLnBrk="1" fontAlgn="base" latinLnBrk="0" hangingPunct="1">
                        <a:lnSpc>
                          <a:spcPct val="100000"/>
                        </a:lnSpc>
                        <a:spcBef>
                          <a:spcPts val="0"/>
                        </a:spcBef>
                        <a:spcAft>
                          <a:spcPts val="0"/>
                        </a:spcAft>
                        <a:buClrTx/>
                        <a:buSzTx/>
                        <a:buFontTx/>
                        <a:buNone/>
                        <a:tabLst/>
                      </a:pPr>
                      <a:r>
                        <a:rPr kumimoji="0" lang="es-ES" sz="1400" b="0" i="1" u="none" strike="noStrike" kern="1200" cap="none" normalizeH="0" baseline="0" dirty="0">
                          <a:ln>
                            <a:noFill/>
                          </a:ln>
                          <a:solidFill>
                            <a:schemeClr val="tx1"/>
                          </a:solidFill>
                          <a:effectLst/>
                          <a:latin typeface="+mj-lt"/>
                          <a:ea typeface="+mn-ea"/>
                          <a:cs typeface="Times New Roman" pitchFamily="18" charset="0"/>
                        </a:rPr>
                        <a:t>DL 266/2005</a:t>
                      </a:r>
                    </a:p>
                    <a:p>
                      <a:pPr marL="0" marR="0" lvl="0" indent="0" algn="just" defTabSz="914400" rtl="0" eaLnBrk="1" fontAlgn="base" latinLnBrk="0" hangingPunct="1">
                        <a:lnSpc>
                          <a:spcPct val="100000"/>
                        </a:lnSpc>
                        <a:spcBef>
                          <a:spcPts val="0"/>
                        </a:spcBef>
                        <a:spcAft>
                          <a:spcPts val="0"/>
                        </a:spcAft>
                        <a:buClrTx/>
                        <a:buSzTx/>
                        <a:buFontTx/>
                        <a:buNone/>
                        <a:tabLst/>
                      </a:pPr>
                      <a:r>
                        <a:rPr kumimoji="0" lang="es-ES" sz="1400" b="0" i="1" u="none" strike="noStrike" kern="1200" cap="none" normalizeH="0" baseline="0" dirty="0">
                          <a:ln>
                            <a:noFill/>
                          </a:ln>
                          <a:solidFill>
                            <a:schemeClr val="tx1"/>
                          </a:solidFill>
                          <a:effectLst/>
                          <a:latin typeface="+mj-lt"/>
                          <a:ea typeface="+mn-ea"/>
                          <a:cs typeface="Times New Roman" pitchFamily="18" charset="0"/>
                        </a:rPr>
                        <a:t>DL 168 /2010</a:t>
                      </a:r>
                    </a:p>
                  </a:txBody>
                  <a:tcPr marL="44424" marR="4442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s-ES" sz="1400" b="0" i="1" u="none" strike="noStrike" kern="1200" cap="none" normalizeH="0" baseline="0" dirty="0">
                          <a:ln>
                            <a:noFill/>
                          </a:ln>
                          <a:solidFill>
                            <a:schemeClr val="tx1"/>
                          </a:solidFill>
                          <a:effectLst/>
                          <a:latin typeface="+mj-lt"/>
                          <a:ea typeface="+mn-ea"/>
                          <a:cs typeface="Times New Roman" pitchFamily="18" charset="0"/>
                        </a:rPr>
                        <a:t>Contenidas en las leyes anteriores.</a:t>
                      </a:r>
                    </a:p>
                  </a:txBody>
                  <a:tcPr marL="44424" marR="4442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36588">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400" b="1" i="0" u="none" strike="noStrike" cap="none" normalizeH="0" baseline="0">
                          <a:ln>
                            <a:noFill/>
                          </a:ln>
                          <a:solidFill>
                            <a:schemeClr val="tx1"/>
                          </a:solidFill>
                          <a:effectLst/>
                          <a:latin typeface="+mj-lt"/>
                          <a:cs typeface="Times New Roman" pitchFamily="18" charset="0"/>
                        </a:rPr>
                        <a:t>Holanda</a:t>
                      </a:r>
                    </a:p>
                  </a:txBody>
                  <a:tcPr marL="43200" marR="432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s-ES" sz="1400" b="0" i="1" u="none" strike="noStrike" kern="1200" cap="none" normalizeH="0" baseline="0" dirty="0">
                          <a:ln>
                            <a:noFill/>
                          </a:ln>
                          <a:solidFill>
                            <a:schemeClr val="tx1"/>
                          </a:solidFill>
                          <a:effectLst/>
                          <a:latin typeface="+mj-lt"/>
                          <a:ea typeface="+mn-ea"/>
                          <a:cs typeface="Times New Roman" pitchFamily="18" charset="0"/>
                        </a:rPr>
                        <a:t>BDU </a:t>
                      </a:r>
                      <a:r>
                        <a:rPr kumimoji="0" lang="es-ES" sz="1400" b="0" i="1" u="none" strike="noStrike" kern="1200" cap="none" normalizeH="0" baseline="0" dirty="0" err="1">
                          <a:ln>
                            <a:noFill/>
                          </a:ln>
                          <a:solidFill>
                            <a:schemeClr val="tx1"/>
                          </a:solidFill>
                          <a:effectLst/>
                          <a:latin typeface="+mj-lt"/>
                          <a:ea typeface="+mn-ea"/>
                          <a:cs typeface="Times New Roman" pitchFamily="18" charset="0"/>
                        </a:rPr>
                        <a:t>Wet</a:t>
                      </a:r>
                      <a:r>
                        <a:rPr kumimoji="0" lang="es-ES" sz="1400" b="0" i="1" u="none" strike="noStrike" kern="1200" cap="none" normalizeH="0" baseline="0" dirty="0">
                          <a:ln>
                            <a:noFill/>
                          </a:ln>
                          <a:solidFill>
                            <a:schemeClr val="tx1"/>
                          </a:solidFill>
                          <a:effectLst/>
                          <a:latin typeface="+mj-lt"/>
                          <a:ea typeface="+mn-ea"/>
                          <a:cs typeface="Times New Roman" pitchFamily="18" charset="0"/>
                        </a:rPr>
                        <a:t> </a:t>
                      </a:r>
                      <a:r>
                        <a:rPr kumimoji="0" lang="es-ES" sz="1400" b="0" i="1" u="none" strike="noStrike" kern="1200" cap="none" normalizeH="0" baseline="0" dirty="0" err="1">
                          <a:ln>
                            <a:noFill/>
                          </a:ln>
                          <a:solidFill>
                            <a:schemeClr val="tx1"/>
                          </a:solidFill>
                          <a:effectLst/>
                          <a:latin typeface="+mj-lt"/>
                          <a:ea typeface="+mn-ea"/>
                          <a:cs typeface="Times New Roman" pitchFamily="18" charset="0"/>
                        </a:rPr>
                        <a:t>Brede</a:t>
                      </a:r>
                      <a:r>
                        <a:rPr kumimoji="0" lang="es-ES" sz="1400" b="0" i="1" u="none" strike="noStrike" kern="1200" cap="none" normalizeH="0" baseline="0" dirty="0">
                          <a:ln>
                            <a:noFill/>
                          </a:ln>
                          <a:solidFill>
                            <a:schemeClr val="tx1"/>
                          </a:solidFill>
                          <a:effectLst/>
                          <a:latin typeface="+mj-lt"/>
                          <a:ea typeface="+mn-ea"/>
                          <a:cs typeface="Times New Roman" pitchFamily="18" charset="0"/>
                        </a:rPr>
                        <a:t> </a:t>
                      </a:r>
                      <a:r>
                        <a:rPr kumimoji="0" lang="es-ES" sz="1400" b="0" i="1" u="none" strike="noStrike" kern="1200" cap="none" normalizeH="0" baseline="0" dirty="0" err="1">
                          <a:ln>
                            <a:noFill/>
                          </a:ln>
                          <a:solidFill>
                            <a:schemeClr val="tx1"/>
                          </a:solidFill>
                          <a:effectLst/>
                          <a:latin typeface="+mj-lt"/>
                          <a:ea typeface="+mn-ea"/>
                          <a:cs typeface="Times New Roman" pitchFamily="18" charset="0"/>
                        </a:rPr>
                        <a:t>Doeluikering</a:t>
                      </a:r>
                      <a:endParaRPr kumimoji="0" lang="es-ES" sz="1400" b="0" i="1" u="none" strike="noStrike" kern="1200" cap="none" normalizeH="0" baseline="0" dirty="0">
                        <a:ln>
                          <a:noFill/>
                        </a:ln>
                        <a:solidFill>
                          <a:schemeClr val="tx1"/>
                        </a:solidFill>
                        <a:effectLst/>
                        <a:latin typeface="+mj-lt"/>
                        <a:ea typeface="+mn-ea"/>
                        <a:cs typeface="Times New Roman" pitchFamily="18" charset="0"/>
                      </a:endParaRPr>
                    </a:p>
                  </a:txBody>
                  <a:tcPr marL="43200" marR="432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US" sz="1400" b="0" i="1" u="none" strike="noStrike" kern="1200" cap="none" normalizeH="0" baseline="0" dirty="0">
                          <a:ln>
                            <a:noFill/>
                          </a:ln>
                          <a:solidFill>
                            <a:schemeClr val="tx1"/>
                          </a:solidFill>
                          <a:effectLst/>
                          <a:latin typeface="+mj-lt"/>
                          <a:ea typeface="+mn-ea"/>
                          <a:cs typeface="Times New Roman" pitchFamily="18" charset="0"/>
                        </a:rPr>
                        <a:t>Passenger Transport Act 1988</a:t>
                      </a:r>
                      <a:endParaRPr kumimoji="0" lang="es-ES" sz="1400" b="0" i="1" u="none" strike="noStrike" kern="1200" cap="none" normalizeH="0" baseline="0" dirty="0">
                        <a:ln>
                          <a:noFill/>
                        </a:ln>
                        <a:solidFill>
                          <a:schemeClr val="tx1"/>
                        </a:solidFill>
                        <a:effectLst/>
                        <a:latin typeface="+mj-lt"/>
                        <a:ea typeface="+mn-ea"/>
                        <a:cs typeface="Times New Roman"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pPr>
                      <a:r>
                        <a:rPr kumimoji="0" lang="en-US" sz="1400" b="0" i="1" u="none" strike="noStrike" kern="1200" cap="none" normalizeH="0" baseline="0" dirty="0">
                          <a:ln>
                            <a:noFill/>
                          </a:ln>
                          <a:solidFill>
                            <a:schemeClr val="tx1"/>
                          </a:solidFill>
                          <a:effectLst/>
                          <a:latin typeface="+mj-lt"/>
                          <a:ea typeface="+mn-ea"/>
                          <a:cs typeface="Times New Roman" pitchFamily="18" charset="0"/>
                        </a:rPr>
                        <a:t>Passenger Transport Act 2000</a:t>
                      </a:r>
                      <a:endParaRPr kumimoji="0" lang="es-ES" sz="1400" b="0" i="1" u="none" strike="noStrike" kern="1200" cap="none" normalizeH="0" baseline="0" dirty="0">
                        <a:ln>
                          <a:noFill/>
                        </a:ln>
                        <a:solidFill>
                          <a:schemeClr val="tx1"/>
                        </a:solidFill>
                        <a:effectLst/>
                        <a:latin typeface="+mj-lt"/>
                        <a:ea typeface="+mn-ea"/>
                        <a:cs typeface="Times New Roman" pitchFamily="18" charset="0"/>
                      </a:endParaRPr>
                    </a:p>
                  </a:txBody>
                  <a:tcPr marL="44424" marR="4442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982663">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400" b="1" i="0" u="none" strike="noStrike" cap="none" normalizeH="0" baseline="0">
                          <a:ln>
                            <a:noFill/>
                          </a:ln>
                          <a:solidFill>
                            <a:schemeClr val="tx1"/>
                          </a:solidFill>
                          <a:effectLst/>
                          <a:latin typeface="+mj-lt"/>
                          <a:cs typeface="Times New Roman" pitchFamily="18" charset="0"/>
                        </a:rPr>
                        <a:t>Reino Unido</a:t>
                      </a:r>
                    </a:p>
                  </a:txBody>
                  <a:tcPr marL="43200" marR="432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Trebuchet MS"/>
                          <a:ea typeface="+mn-ea"/>
                          <a:cs typeface="Times New Roman" pitchFamily="18" charset="0"/>
                        </a:rPr>
                        <a:t>Transport Act 1985</a:t>
                      </a:r>
                      <a:endParaRPr kumimoji="0" lang="es-ES" sz="1400" b="0" i="1" u="none" strike="noStrike" kern="1200" cap="none" spc="0" normalizeH="0" baseline="0" noProof="0" dirty="0">
                        <a:ln>
                          <a:noFill/>
                        </a:ln>
                        <a:solidFill>
                          <a:prstClr val="black"/>
                        </a:solidFill>
                        <a:effectLst/>
                        <a:uLnTx/>
                        <a:uFillTx/>
                        <a:latin typeface="Trebuchet MS"/>
                        <a:ea typeface="+mn-ea"/>
                        <a:cs typeface="Times New Roman"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Trebuchet MS"/>
                          <a:ea typeface="+mn-ea"/>
                          <a:cs typeface="Times New Roman" pitchFamily="18" charset="0"/>
                        </a:rPr>
                        <a:t>Transport Act 2000</a:t>
                      </a:r>
                      <a:endParaRPr kumimoji="0" lang="es-ES" sz="1400" b="0" i="1" u="none" strike="noStrike" kern="1200" cap="none" spc="0" normalizeH="0" baseline="0" noProof="0" dirty="0">
                        <a:ln>
                          <a:noFill/>
                        </a:ln>
                        <a:solidFill>
                          <a:prstClr val="black"/>
                        </a:solidFill>
                        <a:effectLst/>
                        <a:uLnTx/>
                        <a:uFillTx/>
                        <a:latin typeface="Trebuchet MS"/>
                        <a:ea typeface="+mn-ea"/>
                        <a:cs typeface="Times New Roman"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Trebuchet MS"/>
                          <a:ea typeface="+mn-ea"/>
                          <a:cs typeface="Times New Roman" pitchFamily="18" charset="0"/>
                        </a:rPr>
                        <a:t>Transport Act 2008</a:t>
                      </a:r>
                      <a:endParaRPr kumimoji="0" lang="es-ES" sz="1400" b="0" i="1" u="none" strike="noStrike" kern="1200" cap="none" spc="0" normalizeH="0" baseline="0" noProof="0" dirty="0">
                        <a:ln>
                          <a:noFill/>
                        </a:ln>
                        <a:solidFill>
                          <a:prstClr val="black"/>
                        </a:solidFill>
                        <a:effectLst/>
                        <a:uLnTx/>
                        <a:uFillTx/>
                        <a:latin typeface="Trebuchet MS"/>
                        <a:ea typeface="+mn-ea"/>
                        <a:cs typeface="Times New Roman" pitchFamily="18" charset="0"/>
                      </a:endParaRPr>
                    </a:p>
                    <a:p>
                      <a:pPr marL="0" marR="0" lvl="0" indent="449263" algn="just" defTabSz="914400" rtl="0" eaLnBrk="1" fontAlgn="base" latinLnBrk="0" hangingPunct="1">
                        <a:lnSpc>
                          <a:spcPct val="100000"/>
                        </a:lnSpc>
                        <a:spcBef>
                          <a:spcPts val="500"/>
                        </a:spcBef>
                        <a:spcAft>
                          <a:spcPts val="500"/>
                        </a:spcAft>
                        <a:buClrTx/>
                        <a:buSzTx/>
                        <a:buFontTx/>
                        <a:buNone/>
                        <a:tabLst/>
                      </a:pPr>
                      <a:endParaRPr kumimoji="0" lang="es-ES_tradnl" sz="1400" b="0" i="0" u="none" strike="noStrike" cap="none" normalizeH="0" baseline="0" dirty="0">
                        <a:ln>
                          <a:noFill/>
                        </a:ln>
                        <a:solidFill>
                          <a:schemeClr val="tx1"/>
                        </a:solidFill>
                        <a:effectLst/>
                        <a:latin typeface="+mj-lt"/>
                        <a:cs typeface="Times New Roman" pitchFamily="18" charset="0"/>
                      </a:endParaRPr>
                    </a:p>
                  </a:txBody>
                  <a:tcPr marL="44424" marR="4442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US" sz="1400" b="0" i="1" u="none" strike="noStrike" kern="1200" cap="none" normalizeH="0" baseline="0" dirty="0">
                          <a:ln>
                            <a:noFill/>
                          </a:ln>
                          <a:solidFill>
                            <a:schemeClr val="tx1"/>
                          </a:solidFill>
                          <a:effectLst/>
                          <a:latin typeface="+mj-lt"/>
                          <a:ea typeface="+mn-ea"/>
                          <a:cs typeface="Times New Roman" pitchFamily="18" charset="0"/>
                        </a:rPr>
                        <a:t>Transport Act 1985 (vs.)</a:t>
                      </a:r>
                      <a:endParaRPr kumimoji="0" lang="es-ES" sz="1400" b="0" i="1" u="none" strike="noStrike" kern="1200" cap="none" normalizeH="0" baseline="0" dirty="0">
                        <a:ln>
                          <a:noFill/>
                        </a:ln>
                        <a:solidFill>
                          <a:schemeClr val="tx1"/>
                        </a:solidFill>
                        <a:effectLst/>
                        <a:latin typeface="+mj-lt"/>
                        <a:ea typeface="+mn-ea"/>
                        <a:cs typeface="Times New Roman"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pPr>
                      <a:r>
                        <a:rPr kumimoji="0" lang="en-US" sz="1400" b="0" i="1" u="none" strike="noStrike" kern="1200" cap="none" normalizeH="0" baseline="0" dirty="0">
                          <a:ln>
                            <a:noFill/>
                          </a:ln>
                          <a:solidFill>
                            <a:schemeClr val="tx1"/>
                          </a:solidFill>
                          <a:effectLst/>
                          <a:latin typeface="+mj-lt"/>
                          <a:ea typeface="+mn-ea"/>
                          <a:cs typeface="Times New Roman" pitchFamily="18" charset="0"/>
                        </a:rPr>
                        <a:t>Transport Act 2000 (vs.)</a:t>
                      </a:r>
                      <a:endParaRPr kumimoji="0" lang="es-ES" sz="1400" b="0" i="1" u="none" strike="noStrike" kern="1200" cap="none" normalizeH="0" baseline="0" dirty="0">
                        <a:ln>
                          <a:noFill/>
                        </a:ln>
                        <a:solidFill>
                          <a:schemeClr val="tx1"/>
                        </a:solidFill>
                        <a:effectLst/>
                        <a:latin typeface="+mj-lt"/>
                        <a:ea typeface="+mn-ea"/>
                        <a:cs typeface="Times New Roman"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pPr>
                      <a:r>
                        <a:rPr kumimoji="0" lang="en-US" sz="1400" b="0" i="1" u="none" strike="noStrike" kern="1200" cap="none" normalizeH="0" baseline="0" dirty="0">
                          <a:ln>
                            <a:noFill/>
                          </a:ln>
                          <a:solidFill>
                            <a:schemeClr val="tx1"/>
                          </a:solidFill>
                          <a:effectLst/>
                          <a:latin typeface="+mj-lt"/>
                          <a:ea typeface="+mn-ea"/>
                          <a:cs typeface="Times New Roman" pitchFamily="18" charset="0"/>
                        </a:rPr>
                        <a:t>Transport Act 2008 (vs.)</a:t>
                      </a:r>
                      <a:endParaRPr kumimoji="0" lang="es-ES" sz="1400" b="0" i="1" u="none" strike="noStrike" kern="1200" cap="none" normalizeH="0" baseline="0" dirty="0">
                        <a:ln>
                          <a:noFill/>
                        </a:ln>
                        <a:solidFill>
                          <a:schemeClr val="tx1"/>
                        </a:solidFill>
                        <a:effectLst/>
                        <a:latin typeface="+mj-lt"/>
                        <a:ea typeface="+mn-ea"/>
                        <a:cs typeface="Times New Roman" pitchFamily="18" charset="0"/>
                      </a:endParaRPr>
                    </a:p>
                  </a:txBody>
                  <a:tcPr marL="44424" marR="4442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68350">
                <a:tc>
                  <a:txBody>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s-ES" sz="1400" b="1" i="0" u="none" strike="noStrike" cap="none" normalizeH="0" baseline="0">
                          <a:ln>
                            <a:noFill/>
                          </a:ln>
                          <a:solidFill>
                            <a:schemeClr val="tx1"/>
                          </a:solidFill>
                          <a:effectLst/>
                          <a:latin typeface="+mj-lt"/>
                          <a:cs typeface="Times New Roman" pitchFamily="18" charset="0"/>
                        </a:rPr>
                        <a:t>España</a:t>
                      </a:r>
                    </a:p>
                  </a:txBody>
                  <a:tcPr marL="43200" marR="432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s-ES" sz="1400" b="0" i="1" u="none" strike="noStrike" kern="1200" cap="none" spc="0" normalizeH="0" baseline="0" noProof="0" dirty="0">
                          <a:ln>
                            <a:noFill/>
                          </a:ln>
                          <a:solidFill>
                            <a:prstClr val="black"/>
                          </a:solidFill>
                          <a:effectLst/>
                          <a:uLnTx/>
                          <a:uFillTx/>
                          <a:latin typeface="Trebuchet MS"/>
                          <a:ea typeface="+mn-ea"/>
                          <a:cs typeface="Times New Roman" pitchFamily="18" charset="0"/>
                        </a:rPr>
                        <a:t>Ley de Bases de Régimen Local (1985)</a:t>
                      </a:r>
                    </a:p>
                    <a:p>
                      <a:pPr marL="0" marR="0" lvl="0" indent="0" algn="just" defTabSz="914400" rtl="0" eaLnBrk="1" fontAlgn="base" latinLnBrk="0" hangingPunct="1">
                        <a:lnSpc>
                          <a:spcPct val="100000"/>
                        </a:lnSpc>
                        <a:spcBef>
                          <a:spcPts val="0"/>
                        </a:spcBef>
                        <a:spcAft>
                          <a:spcPts val="0"/>
                        </a:spcAft>
                        <a:buClrTx/>
                        <a:buSzTx/>
                        <a:buFontTx/>
                        <a:buNone/>
                        <a:tabLst/>
                      </a:pPr>
                      <a:r>
                        <a:rPr kumimoji="0" lang="es-ES" sz="1400" b="0" i="1" u="none" strike="noStrike" kern="1200" cap="none" normalizeH="0" baseline="0" dirty="0">
                          <a:ln>
                            <a:noFill/>
                          </a:ln>
                          <a:solidFill>
                            <a:schemeClr val="tx1"/>
                          </a:solidFill>
                          <a:effectLst/>
                          <a:latin typeface="+mj-lt"/>
                          <a:ea typeface="+mn-ea"/>
                          <a:cs typeface="Times New Roman" pitchFamily="18" charset="0"/>
                        </a:rPr>
                        <a:t>LOTT: Ley de Ordenación de los Transportes Terrestres</a:t>
                      </a:r>
                    </a:p>
                  </a:txBody>
                  <a:tcPr marL="44424" marR="4442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endParaRPr kumimoji="0" lang="es-ES" sz="1400" b="0" i="1" u="none" strike="noStrike" kern="1200" cap="none" normalizeH="0" baseline="0" dirty="0">
                        <a:ln>
                          <a:noFill/>
                        </a:ln>
                        <a:solidFill>
                          <a:schemeClr val="tx1"/>
                        </a:solidFill>
                        <a:effectLst/>
                        <a:latin typeface="+mj-lt"/>
                        <a:ea typeface="+mn-ea"/>
                        <a:cs typeface="Times New Roman" pitchFamily="18" charset="0"/>
                      </a:endParaRPr>
                    </a:p>
                    <a:p>
                      <a:pPr marL="0" marR="0" lvl="0" indent="0" algn="ctr" defTabSz="914400" rtl="0" eaLnBrk="1" fontAlgn="base" latinLnBrk="0" hangingPunct="1">
                        <a:lnSpc>
                          <a:spcPct val="100000"/>
                        </a:lnSpc>
                        <a:spcBef>
                          <a:spcPts val="0"/>
                        </a:spcBef>
                        <a:spcAft>
                          <a:spcPts val="0"/>
                        </a:spcAft>
                        <a:buClrTx/>
                        <a:buSzTx/>
                        <a:buFontTx/>
                        <a:buNone/>
                        <a:tabLst/>
                      </a:pPr>
                      <a:r>
                        <a:rPr kumimoji="0" lang="es-ES" sz="1600" b="1" i="1" u="none" strike="noStrike" kern="1200" cap="none" normalizeH="0" baseline="0" dirty="0">
                          <a:ln>
                            <a:noFill/>
                          </a:ln>
                          <a:solidFill>
                            <a:srgbClr val="FF0000"/>
                          </a:solidFill>
                          <a:effectLst/>
                          <a:latin typeface="+mj-lt"/>
                          <a:ea typeface="+mn-ea"/>
                          <a:cs typeface="Times New Roman" pitchFamily="18" charset="0"/>
                        </a:rPr>
                        <a:t>NO EXISTE</a:t>
                      </a:r>
                    </a:p>
                  </a:txBody>
                  <a:tcPr marL="44424" marR="4442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84213" y="2781300"/>
            <a:ext cx="8229600" cy="1066800"/>
          </a:xfrm>
          <a:prstGeom prst="rect">
            <a:avLst/>
          </a:prstGeom>
        </p:spPr>
        <p:txBody>
          <a:bodyPr anchor="ctr">
            <a:normAutofit/>
          </a:bodyPr>
          <a:lstStyle/>
          <a:p>
            <a:pPr algn="ctr" fontAlgn="auto">
              <a:spcAft>
                <a:spcPts val="0"/>
              </a:spcAft>
              <a:defRPr/>
            </a:pPr>
            <a:endParaRPr lang="es-ES" sz="2800" b="1" dirty="0">
              <a:solidFill>
                <a:schemeClr val="accent6">
                  <a:lumMod val="75000"/>
                </a:schemeClr>
              </a:solidFill>
              <a:latin typeface="+mj-lt"/>
              <a:ea typeface="+mj-ea"/>
              <a:cs typeface="+mj-cs"/>
            </a:endParaRPr>
          </a:p>
          <a:p>
            <a:pPr algn="ctr" fontAlgn="auto">
              <a:spcAft>
                <a:spcPts val="0"/>
              </a:spcAft>
              <a:defRPr/>
            </a:pPr>
            <a:r>
              <a:rPr lang="es-ES" sz="2800" b="1" dirty="0">
                <a:solidFill>
                  <a:schemeClr val="accent6">
                    <a:lumMod val="75000"/>
                  </a:schemeClr>
                </a:solidFill>
                <a:latin typeface="+mj-lt"/>
                <a:ea typeface="+mj-ea"/>
                <a:cs typeface="+mj-cs"/>
              </a:rPr>
              <a:t>ANÁLISIS DE ALTERNATIVAS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684213" y="1268413"/>
            <a:ext cx="3024187" cy="143986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ANÁLISIS DE ALTERNATIVAS</a:t>
            </a:r>
          </a:p>
        </p:txBody>
      </p:sp>
      <p:sp>
        <p:nvSpPr>
          <p:cNvPr id="50179" name="2 CuadroTexto"/>
          <p:cNvSpPr txBox="1">
            <a:spLocks noChangeArrowheads="1"/>
          </p:cNvSpPr>
          <p:nvPr/>
        </p:nvSpPr>
        <p:spPr bwMode="auto">
          <a:xfrm>
            <a:off x="827089" y="1484313"/>
            <a:ext cx="2592784" cy="923330"/>
          </a:xfrm>
          <a:prstGeom prst="rect">
            <a:avLst/>
          </a:prstGeom>
          <a:noFill/>
          <a:ln w="9525">
            <a:noFill/>
            <a:miter lim="800000"/>
            <a:headEnd/>
            <a:tailEnd/>
          </a:ln>
        </p:spPr>
        <p:txBody>
          <a:bodyPr wrap="square">
            <a:spAutoFit/>
          </a:bodyPr>
          <a:lstStyle/>
          <a:p>
            <a:r>
              <a:rPr lang="es-ES" dirty="0">
                <a:latin typeface="+mj-lt"/>
              </a:rPr>
              <a:t>¿Qué financiar?</a:t>
            </a:r>
          </a:p>
          <a:p>
            <a:r>
              <a:rPr lang="es-ES" dirty="0">
                <a:latin typeface="+mj-lt"/>
              </a:rPr>
              <a:t>¿Cómo financiar?</a:t>
            </a:r>
          </a:p>
          <a:p>
            <a:r>
              <a:rPr lang="es-ES" dirty="0">
                <a:latin typeface="+mj-lt"/>
              </a:rPr>
              <a:t>¿Quién debe financiar?</a:t>
            </a:r>
          </a:p>
        </p:txBody>
      </p:sp>
      <p:sp>
        <p:nvSpPr>
          <p:cNvPr id="50180" name="4 CuadroTexto"/>
          <p:cNvSpPr txBox="1">
            <a:spLocks noChangeArrowheads="1"/>
          </p:cNvSpPr>
          <p:nvPr/>
        </p:nvSpPr>
        <p:spPr bwMode="auto">
          <a:xfrm>
            <a:off x="539750" y="3284538"/>
            <a:ext cx="3744218" cy="2586037"/>
          </a:xfrm>
          <a:prstGeom prst="rect">
            <a:avLst/>
          </a:prstGeom>
          <a:noFill/>
          <a:ln w="9525">
            <a:noFill/>
            <a:miter lim="800000"/>
            <a:headEnd/>
            <a:tailEnd/>
          </a:ln>
        </p:spPr>
        <p:txBody>
          <a:bodyPr wrap="square">
            <a:spAutoFit/>
          </a:bodyPr>
          <a:lstStyle/>
          <a:p>
            <a:r>
              <a:rPr lang="es-ES" dirty="0">
                <a:latin typeface="+mj-lt"/>
              </a:rPr>
              <a:t>Tamaño de ciudad</a:t>
            </a:r>
          </a:p>
          <a:p>
            <a:endParaRPr lang="es-ES" dirty="0">
              <a:latin typeface="+mj-lt"/>
            </a:endParaRPr>
          </a:p>
          <a:p>
            <a:r>
              <a:rPr lang="es-ES" dirty="0">
                <a:latin typeface="+mj-lt"/>
              </a:rPr>
              <a:t>Experiencias europeas</a:t>
            </a:r>
          </a:p>
          <a:p>
            <a:endParaRPr lang="es-ES" dirty="0">
              <a:latin typeface="+mj-lt"/>
            </a:endParaRPr>
          </a:p>
          <a:p>
            <a:r>
              <a:rPr lang="es-ES" dirty="0">
                <a:latin typeface="+mj-lt"/>
              </a:rPr>
              <a:t>Requerimientos sociales</a:t>
            </a:r>
          </a:p>
          <a:p>
            <a:endParaRPr lang="es-ES" dirty="0">
              <a:latin typeface="+mj-lt"/>
            </a:endParaRPr>
          </a:p>
          <a:p>
            <a:r>
              <a:rPr lang="es-ES" dirty="0">
                <a:latin typeface="+mj-lt"/>
              </a:rPr>
              <a:t>Estabilidad a medio y largo plazo</a:t>
            </a:r>
          </a:p>
          <a:p>
            <a:endParaRPr lang="es-ES" dirty="0">
              <a:latin typeface="+mj-lt"/>
            </a:endParaRPr>
          </a:p>
          <a:p>
            <a:r>
              <a:rPr lang="es-ES" dirty="0">
                <a:latin typeface="+mj-lt"/>
              </a:rPr>
              <a:t>… </a:t>
            </a:r>
          </a:p>
        </p:txBody>
      </p:sp>
      <p:sp>
        <p:nvSpPr>
          <p:cNvPr id="50181" name="5 CuadroTexto"/>
          <p:cNvSpPr txBox="1">
            <a:spLocks noChangeArrowheads="1"/>
          </p:cNvSpPr>
          <p:nvPr/>
        </p:nvSpPr>
        <p:spPr bwMode="auto">
          <a:xfrm>
            <a:off x="5724525" y="1700213"/>
            <a:ext cx="1583779" cy="461665"/>
          </a:xfrm>
          <a:prstGeom prst="rect">
            <a:avLst/>
          </a:prstGeom>
          <a:noFill/>
          <a:ln w="9525">
            <a:noFill/>
            <a:miter lim="800000"/>
            <a:headEnd/>
            <a:tailEnd/>
          </a:ln>
        </p:spPr>
        <p:txBody>
          <a:bodyPr wrap="square">
            <a:spAutoFit/>
          </a:bodyPr>
          <a:lstStyle/>
          <a:p>
            <a:r>
              <a:rPr lang="es-ES" sz="2400" b="1" dirty="0">
                <a:latin typeface="+mj-lt"/>
              </a:rPr>
              <a:t>MODELO</a:t>
            </a:r>
          </a:p>
        </p:txBody>
      </p:sp>
      <p:sp>
        <p:nvSpPr>
          <p:cNvPr id="8" name="7 Flecha derecha"/>
          <p:cNvSpPr/>
          <p:nvPr/>
        </p:nvSpPr>
        <p:spPr>
          <a:xfrm>
            <a:off x="4427538" y="1700213"/>
            <a:ext cx="504825" cy="43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50183" name="Picture 1"/>
          <p:cNvPicPr>
            <a:picLocks noChangeAspect="1" noChangeArrowheads="1"/>
          </p:cNvPicPr>
          <p:nvPr/>
        </p:nvPicPr>
        <p:blipFill>
          <a:blip r:embed="rId2" cstate="print"/>
          <a:srcRect/>
          <a:stretch>
            <a:fillRect/>
          </a:stretch>
        </p:blipFill>
        <p:spPr bwMode="auto">
          <a:xfrm>
            <a:off x="4356100" y="2708275"/>
            <a:ext cx="4032250" cy="30353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115888"/>
            <a:ext cx="8229600" cy="1066800"/>
          </a:xfrm>
          <a:prstGeom prst="rect">
            <a:avLst/>
          </a:prstGeom>
        </p:spPr>
        <p:txBody>
          <a:bodyPr anchor="ctr">
            <a:normAutofit/>
          </a:bodyPr>
          <a:lstStyle/>
          <a:p>
            <a:pPr fontAlgn="auto">
              <a:spcAft>
                <a:spcPts val="0"/>
              </a:spcAft>
              <a:defRPr/>
            </a:pPr>
            <a:r>
              <a:rPr lang="es-ES" sz="2000" b="1" dirty="0">
                <a:solidFill>
                  <a:schemeClr val="tx2"/>
                </a:solidFill>
                <a:latin typeface="+mj-lt"/>
                <a:ea typeface="+mj-ea"/>
                <a:cs typeface="+mj-cs"/>
              </a:rPr>
              <a:t>ANÁLISIS DE ALTERNATIVAS</a:t>
            </a:r>
          </a:p>
        </p:txBody>
      </p:sp>
      <p:sp>
        <p:nvSpPr>
          <p:cNvPr id="56322" name="AutoShape 1"/>
          <p:cNvSpPr>
            <a:spLocks noChangeArrowheads="1"/>
          </p:cNvSpPr>
          <p:nvPr/>
        </p:nvSpPr>
        <p:spPr bwMode="auto">
          <a:xfrm>
            <a:off x="1331640" y="1772816"/>
            <a:ext cx="6769174" cy="3150716"/>
          </a:xfrm>
          <a:prstGeom prst="roundRect">
            <a:avLst>
              <a:gd name="adj" fmla="val 16667"/>
            </a:avLst>
          </a:prstGeom>
          <a:gradFill rotWithShape="0">
            <a:gsLst>
              <a:gs pos="0">
                <a:srgbClr val="666666"/>
              </a:gs>
              <a:gs pos="50000">
                <a:srgbClr val="CCCCCC"/>
              </a:gs>
              <a:gs pos="100000">
                <a:srgbClr val="666666"/>
              </a:gs>
            </a:gsLst>
            <a:lin ang="18900000" scaled="1"/>
          </a:gradFill>
          <a:ln w="12700">
            <a:solidFill>
              <a:srgbClr val="666666"/>
            </a:solidFill>
            <a:round/>
            <a:headEnd/>
            <a:tailEnd/>
          </a:ln>
        </p:spPr>
        <p:txBody>
          <a:bodyPr/>
          <a:lstStyle/>
          <a:p>
            <a:endParaRPr lang="es-ES" sz="2000" b="1" dirty="0">
              <a:latin typeface="+mj-lt"/>
              <a:cs typeface="Arial" pitchFamily="34" charset="0"/>
            </a:endParaRPr>
          </a:p>
          <a:p>
            <a:r>
              <a:rPr lang="es-ES" sz="2000" b="1" dirty="0">
                <a:latin typeface="+mj-lt"/>
                <a:cs typeface="Arial" pitchFamily="34" charset="0"/>
              </a:rPr>
              <a:t>L</a:t>
            </a:r>
            <a:r>
              <a:rPr lang="es-ES" sz="2000" b="1" i="1" dirty="0">
                <a:latin typeface="+mj-lt"/>
                <a:cs typeface="Arial" pitchFamily="34" charset="0"/>
              </a:rPr>
              <a:t>as necesidades de financiación del transporte público de las ciudades crecen a un ritmo superior al propio crecimiento de sus barrios o distritos. </a:t>
            </a:r>
          </a:p>
          <a:p>
            <a:endParaRPr lang="es-ES" sz="2000" b="1" i="1" dirty="0">
              <a:latin typeface="+mj-lt"/>
              <a:cs typeface="Arial" pitchFamily="34" charset="0"/>
            </a:endParaRPr>
          </a:p>
          <a:p>
            <a:r>
              <a:rPr lang="es-ES" sz="2000" b="1" i="1" dirty="0">
                <a:latin typeface="+mj-lt"/>
                <a:cs typeface="Arial" pitchFamily="34" charset="0"/>
              </a:rPr>
              <a:t>Esto hace que la financiación del transporte en las grandes urbes alcance valores notablemente superiores a las ciudades medianas y pequeñas.</a:t>
            </a:r>
            <a:endParaRPr lang="es-ES" sz="2000" i="1" dirty="0">
              <a:latin typeface="+mj-lt"/>
              <a:cs typeface="Arial" pitchFamily="34" charset="0"/>
            </a:endParaRPr>
          </a:p>
          <a:p>
            <a:endParaRPr lang="es-ES" sz="3200" dirty="0">
              <a:latin typeface="+mj-lt"/>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3 Imagen"/>
          <p:cNvPicPr>
            <a:picLocks noChangeAspect="1" noChangeArrowheads="1"/>
          </p:cNvPicPr>
          <p:nvPr/>
        </p:nvPicPr>
        <p:blipFill>
          <a:blip r:embed="rId2" cstate="print">
            <a:lum contrast="6000"/>
          </a:blip>
          <a:srcRect l="18658" t="8684" r="8325" b="9616"/>
          <a:stretch>
            <a:fillRect/>
          </a:stretch>
        </p:blipFill>
        <p:spPr bwMode="auto">
          <a:xfrm>
            <a:off x="1547813" y="1844675"/>
            <a:ext cx="6408737" cy="4362450"/>
          </a:xfrm>
          <a:prstGeom prst="rect">
            <a:avLst/>
          </a:prstGeom>
          <a:noFill/>
          <a:ln w="9525">
            <a:noFill/>
            <a:miter lim="800000"/>
            <a:headEnd/>
            <a:tailEnd/>
          </a:ln>
        </p:spPr>
      </p:pic>
      <p:sp>
        <p:nvSpPr>
          <p:cNvPr id="66562" name="4 Rectángulo"/>
          <p:cNvSpPr>
            <a:spLocks noChangeArrowheads="1"/>
          </p:cNvSpPr>
          <p:nvPr/>
        </p:nvSpPr>
        <p:spPr bwMode="auto">
          <a:xfrm>
            <a:off x="2051720" y="1412776"/>
            <a:ext cx="5112097" cy="400110"/>
          </a:xfrm>
          <a:prstGeom prst="rect">
            <a:avLst/>
          </a:prstGeom>
          <a:noFill/>
          <a:ln w="9525">
            <a:noFill/>
            <a:miter lim="800000"/>
            <a:headEnd/>
            <a:tailEnd/>
          </a:ln>
        </p:spPr>
        <p:txBody>
          <a:bodyPr wrap="square">
            <a:spAutoFit/>
          </a:bodyPr>
          <a:lstStyle/>
          <a:p>
            <a:r>
              <a:rPr lang="es-ES" sz="2000" b="1" dirty="0">
                <a:latin typeface="+mj-lt"/>
              </a:rPr>
              <a:t>CONSTRUCCIÓN DE UN NUEVO MODELO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827088" y="4724400"/>
            <a:ext cx="7993062" cy="9366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Rectángulo redondeado"/>
          <p:cNvSpPr/>
          <p:nvPr/>
        </p:nvSpPr>
        <p:spPr>
          <a:xfrm>
            <a:off x="4787900" y="1052513"/>
            <a:ext cx="4176713" cy="7207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Rectángulo redondeado"/>
          <p:cNvSpPr/>
          <p:nvPr/>
        </p:nvSpPr>
        <p:spPr>
          <a:xfrm>
            <a:off x="323528" y="1052513"/>
            <a:ext cx="4320480" cy="7207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7588" name="Rectangle 1"/>
          <p:cNvSpPr>
            <a:spLocks noChangeArrowheads="1"/>
          </p:cNvSpPr>
          <p:nvPr/>
        </p:nvSpPr>
        <p:spPr bwMode="auto">
          <a:xfrm>
            <a:off x="-85265" y="1094294"/>
            <a:ext cx="4796506" cy="584775"/>
          </a:xfrm>
          <a:prstGeom prst="rect">
            <a:avLst/>
          </a:prstGeom>
          <a:noFill/>
          <a:ln w="9525">
            <a:noFill/>
            <a:miter lim="800000"/>
            <a:headEnd/>
            <a:tailEnd/>
          </a:ln>
        </p:spPr>
        <p:txBody>
          <a:bodyPr wrap="none" anchor="ctr">
            <a:spAutoFit/>
          </a:bodyPr>
          <a:lstStyle/>
          <a:p>
            <a:pPr indent="450850" algn="just"/>
            <a:r>
              <a:rPr lang="es-ES" sz="1600" b="1" dirty="0">
                <a:latin typeface="+mj-lt"/>
                <a:ea typeface="Times New Roman" pitchFamily="18" charset="0"/>
                <a:cs typeface="Arial" pitchFamily="34" charset="0"/>
              </a:rPr>
              <a:t>¿Quién debe participar en la reflexión para</a:t>
            </a:r>
          </a:p>
          <a:p>
            <a:pPr indent="450850" algn="just"/>
            <a:r>
              <a:rPr lang="es-ES" sz="1600" b="1" dirty="0">
                <a:latin typeface="+mj-lt"/>
                <a:ea typeface="Times New Roman" pitchFamily="18" charset="0"/>
                <a:cs typeface="Arial" pitchFamily="34" charset="0"/>
              </a:rPr>
              <a:t> la construcción de un nuevo modelo?</a:t>
            </a:r>
            <a:endParaRPr lang="es-ES" sz="1600" dirty="0">
              <a:latin typeface="+mj-lt"/>
              <a:ea typeface="Times New Roman" pitchFamily="18" charset="0"/>
              <a:cs typeface="Arial" pitchFamily="34" charset="0"/>
            </a:endParaRPr>
          </a:p>
        </p:txBody>
      </p:sp>
      <p:sp>
        <p:nvSpPr>
          <p:cNvPr id="67589" name="2 Rectángulo"/>
          <p:cNvSpPr>
            <a:spLocks noChangeArrowheads="1"/>
          </p:cNvSpPr>
          <p:nvPr/>
        </p:nvSpPr>
        <p:spPr bwMode="auto">
          <a:xfrm>
            <a:off x="179388" y="1916113"/>
            <a:ext cx="4572000" cy="1815882"/>
          </a:xfrm>
          <a:prstGeom prst="rect">
            <a:avLst/>
          </a:prstGeom>
          <a:noFill/>
          <a:ln w="9525">
            <a:noFill/>
            <a:miter lim="800000"/>
            <a:headEnd/>
            <a:tailEnd/>
          </a:ln>
        </p:spPr>
        <p:txBody>
          <a:bodyPr>
            <a:spAutoFit/>
          </a:bodyPr>
          <a:lstStyle/>
          <a:p>
            <a:pPr lvl="1"/>
            <a:r>
              <a:rPr lang="es-ES" sz="1400" dirty="0">
                <a:latin typeface="+mj-lt"/>
              </a:rPr>
              <a:t>El Estado.</a:t>
            </a:r>
          </a:p>
          <a:p>
            <a:pPr lvl="1"/>
            <a:r>
              <a:rPr lang="es-ES" sz="1400" dirty="0">
                <a:latin typeface="+mj-lt"/>
              </a:rPr>
              <a:t>Las Comunidades Autónomas.</a:t>
            </a:r>
          </a:p>
          <a:p>
            <a:pPr lvl="1"/>
            <a:r>
              <a:rPr lang="es-ES" sz="1400" dirty="0">
                <a:latin typeface="+mj-lt"/>
              </a:rPr>
              <a:t>Los Ayuntamientos.</a:t>
            </a:r>
          </a:p>
          <a:p>
            <a:pPr lvl="1"/>
            <a:r>
              <a:rPr lang="es-ES" sz="1400" dirty="0">
                <a:latin typeface="+mj-lt"/>
              </a:rPr>
              <a:t>La FEMP.</a:t>
            </a:r>
          </a:p>
          <a:p>
            <a:pPr lvl="1"/>
            <a:r>
              <a:rPr lang="es-ES" sz="1400" dirty="0">
                <a:latin typeface="+mj-lt"/>
              </a:rPr>
              <a:t>Las asociaciones de transporte (ATUC)</a:t>
            </a:r>
          </a:p>
          <a:p>
            <a:pPr lvl="1"/>
            <a:r>
              <a:rPr lang="es-ES" sz="1400" dirty="0">
                <a:latin typeface="+mj-lt"/>
              </a:rPr>
              <a:t>Organizaciones de consumidores: OCU, </a:t>
            </a:r>
            <a:r>
              <a:rPr lang="es-ES" sz="1400" dirty="0" err="1">
                <a:latin typeface="+mj-lt"/>
              </a:rPr>
              <a:t>Facua</a:t>
            </a:r>
            <a:r>
              <a:rPr lang="es-ES" sz="1400" dirty="0">
                <a:latin typeface="+mj-lt"/>
              </a:rPr>
              <a:t>..</a:t>
            </a:r>
          </a:p>
          <a:p>
            <a:pPr lvl="1"/>
            <a:r>
              <a:rPr lang="es-ES" sz="1400" dirty="0">
                <a:latin typeface="+mj-lt"/>
              </a:rPr>
              <a:t>Centrales ciudadanas.</a:t>
            </a:r>
          </a:p>
          <a:p>
            <a:pPr lvl="1"/>
            <a:r>
              <a:rPr lang="es-ES" sz="1400" dirty="0">
                <a:latin typeface="+mj-lt"/>
              </a:rPr>
              <a:t>Otros.</a:t>
            </a:r>
          </a:p>
        </p:txBody>
      </p:sp>
      <p:sp>
        <p:nvSpPr>
          <p:cNvPr id="67590" name="Rectangle 1"/>
          <p:cNvSpPr>
            <a:spLocks noChangeArrowheads="1"/>
          </p:cNvSpPr>
          <p:nvPr/>
        </p:nvSpPr>
        <p:spPr bwMode="auto">
          <a:xfrm>
            <a:off x="5004048" y="1124744"/>
            <a:ext cx="3307316" cy="584775"/>
          </a:xfrm>
          <a:prstGeom prst="rect">
            <a:avLst/>
          </a:prstGeom>
          <a:noFill/>
          <a:ln w="9525">
            <a:noFill/>
            <a:miter lim="800000"/>
            <a:headEnd/>
            <a:tailEnd/>
          </a:ln>
        </p:spPr>
        <p:txBody>
          <a:bodyPr wrap="none" anchor="ctr">
            <a:spAutoFit/>
          </a:bodyPr>
          <a:lstStyle/>
          <a:p>
            <a:pPr indent="450850" algn="just"/>
            <a:r>
              <a:rPr lang="es-ES" sz="1600" b="1" dirty="0">
                <a:latin typeface="+mj-lt"/>
                <a:ea typeface="Times New Roman" pitchFamily="18" charset="0"/>
                <a:cs typeface="Arial" pitchFamily="34" charset="0"/>
              </a:rPr>
              <a:t>¿De dónde deben proceder </a:t>
            </a:r>
          </a:p>
          <a:p>
            <a:pPr indent="450850" algn="just"/>
            <a:r>
              <a:rPr lang="es-ES" sz="1600" b="1" dirty="0">
                <a:latin typeface="+mj-lt"/>
                <a:ea typeface="Times New Roman" pitchFamily="18" charset="0"/>
                <a:cs typeface="Arial" pitchFamily="34" charset="0"/>
              </a:rPr>
              <a:t>las fuentes de financiación?</a:t>
            </a:r>
            <a:endParaRPr lang="es-ES" sz="1600" dirty="0">
              <a:latin typeface="+mj-lt"/>
              <a:ea typeface="Times New Roman" pitchFamily="18" charset="0"/>
              <a:cs typeface="Arial" pitchFamily="34" charset="0"/>
            </a:endParaRPr>
          </a:p>
        </p:txBody>
      </p:sp>
      <p:sp>
        <p:nvSpPr>
          <p:cNvPr id="67591" name="4 Rectángulo"/>
          <p:cNvSpPr>
            <a:spLocks noChangeArrowheads="1"/>
          </p:cNvSpPr>
          <p:nvPr/>
        </p:nvSpPr>
        <p:spPr bwMode="auto">
          <a:xfrm>
            <a:off x="4572000" y="1989138"/>
            <a:ext cx="4572000" cy="1322387"/>
          </a:xfrm>
          <a:prstGeom prst="rect">
            <a:avLst/>
          </a:prstGeom>
          <a:noFill/>
          <a:ln w="9525">
            <a:noFill/>
            <a:miter lim="800000"/>
            <a:headEnd/>
            <a:tailEnd/>
          </a:ln>
        </p:spPr>
        <p:txBody>
          <a:bodyPr>
            <a:spAutoFit/>
          </a:bodyPr>
          <a:lstStyle/>
          <a:p>
            <a:pPr lvl="1"/>
            <a:r>
              <a:rPr lang="es-ES" sz="1600">
                <a:latin typeface="+mj-lt"/>
              </a:rPr>
              <a:t>Tarifas</a:t>
            </a:r>
          </a:p>
          <a:p>
            <a:pPr lvl="1"/>
            <a:r>
              <a:rPr lang="es-ES" sz="1600">
                <a:latin typeface="+mj-lt"/>
              </a:rPr>
              <a:t>Ingresos comerciales</a:t>
            </a:r>
          </a:p>
          <a:p>
            <a:pPr lvl="1"/>
            <a:r>
              <a:rPr lang="es-ES" sz="1600">
                <a:latin typeface="+mj-lt"/>
              </a:rPr>
              <a:t>Administraciones Públicas via Subvención</a:t>
            </a:r>
          </a:p>
          <a:p>
            <a:pPr lvl="1"/>
            <a:r>
              <a:rPr lang="es-ES" sz="1600">
                <a:latin typeface="+mj-lt"/>
              </a:rPr>
              <a:t>Administraciones Públicas via Contrato</a:t>
            </a:r>
          </a:p>
          <a:p>
            <a:pPr lvl="1"/>
            <a:r>
              <a:rPr lang="es-ES" sz="1600">
                <a:latin typeface="+mj-lt"/>
              </a:rPr>
              <a:t>Etc…</a:t>
            </a:r>
          </a:p>
        </p:txBody>
      </p:sp>
      <p:sp>
        <p:nvSpPr>
          <p:cNvPr id="67592" name="Rectangle 1"/>
          <p:cNvSpPr>
            <a:spLocks noChangeArrowheads="1"/>
          </p:cNvSpPr>
          <p:nvPr/>
        </p:nvSpPr>
        <p:spPr bwMode="auto">
          <a:xfrm>
            <a:off x="1112930" y="4807814"/>
            <a:ext cx="7170553" cy="707886"/>
          </a:xfrm>
          <a:prstGeom prst="rect">
            <a:avLst/>
          </a:prstGeom>
          <a:noFill/>
          <a:ln w="9525">
            <a:noFill/>
            <a:miter lim="800000"/>
            <a:headEnd/>
            <a:tailEnd/>
          </a:ln>
        </p:spPr>
        <p:txBody>
          <a:bodyPr wrap="none" anchor="ctr">
            <a:spAutoFit/>
          </a:bodyPr>
          <a:lstStyle/>
          <a:p>
            <a:pPr indent="450850" algn="just"/>
            <a:r>
              <a:rPr lang="es-ES" sz="2000" b="1" dirty="0">
                <a:latin typeface="+mj-lt"/>
                <a:ea typeface="Times New Roman" pitchFamily="18" charset="0"/>
                <a:cs typeface="Arial" pitchFamily="34" charset="0"/>
              </a:rPr>
              <a:t>¿Qué modelo respondería mejor a las necesidades del </a:t>
            </a:r>
          </a:p>
          <a:p>
            <a:pPr indent="450850" algn="just"/>
            <a:r>
              <a:rPr lang="es-ES" sz="2000" b="1" dirty="0">
                <a:latin typeface="+mj-lt"/>
                <a:ea typeface="Times New Roman" pitchFamily="18" charset="0"/>
                <a:cs typeface="Arial" pitchFamily="34" charset="0"/>
              </a:rPr>
              <a:t>transporte urbano español?</a:t>
            </a:r>
            <a:endParaRPr lang="es-ES" sz="2000" dirty="0">
              <a:latin typeface="+mj-lt"/>
              <a:ea typeface="Times New Roman" pitchFamily="18" charset="0"/>
              <a:cs typeface="Arial" pitchFamily="34" charset="0"/>
            </a:endParaRPr>
          </a:p>
        </p:txBody>
      </p:sp>
      <p:sp>
        <p:nvSpPr>
          <p:cNvPr id="10" name="9 Abrir llave"/>
          <p:cNvSpPr/>
          <p:nvPr/>
        </p:nvSpPr>
        <p:spPr>
          <a:xfrm rot="16200000">
            <a:off x="4392612" y="2312988"/>
            <a:ext cx="574675" cy="381635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2124075" y="4221163"/>
            <a:ext cx="5903913" cy="57626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861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450850"/>
            <a:endParaRPr lang="es-ES_tradnl">
              <a:cs typeface="Arial" pitchFamily="34" charset="0"/>
            </a:endParaRPr>
          </a:p>
        </p:txBody>
      </p:sp>
      <p:sp>
        <p:nvSpPr>
          <p:cNvPr id="16385" name="AutoShape 1"/>
          <p:cNvSpPr>
            <a:spLocks noChangeArrowheads="1"/>
          </p:cNvSpPr>
          <p:nvPr/>
        </p:nvSpPr>
        <p:spPr bwMode="auto">
          <a:xfrm>
            <a:off x="1979712" y="980728"/>
            <a:ext cx="5903862" cy="792088"/>
          </a:xfrm>
          <a:prstGeom prst="roundRect">
            <a:avLst>
              <a:gd name="adj" fmla="val 16667"/>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p>
            <a:pPr algn="ctr">
              <a:defRPr/>
            </a:pPr>
            <a:endParaRPr lang="es-ES" sz="1600" dirty="0">
              <a:solidFill>
                <a:srgbClr val="FFFFFF"/>
              </a:solidFill>
              <a:latin typeface="+mj-lt"/>
              <a:ea typeface="Times New Roman" pitchFamily="18" charset="0"/>
              <a:cs typeface="Arial" pitchFamily="34" charset="0"/>
            </a:endParaRPr>
          </a:p>
          <a:p>
            <a:pPr algn="ctr">
              <a:defRPr/>
            </a:pPr>
            <a:r>
              <a:rPr lang="es-ES" sz="1600" dirty="0">
                <a:solidFill>
                  <a:srgbClr val="FFFFFF"/>
                </a:solidFill>
                <a:latin typeface="+mj-lt"/>
                <a:ea typeface="Times New Roman" pitchFamily="18" charset="0"/>
                <a:cs typeface="Arial" pitchFamily="34" charset="0"/>
              </a:rPr>
              <a:t>1. ESTABLECIMIENTO DE UN MARCO DE LARGO PLAZO</a:t>
            </a:r>
            <a:endParaRPr lang="es-ES" sz="1600" dirty="0">
              <a:latin typeface="+mj-lt"/>
              <a:cs typeface="Arial" pitchFamily="34" charset="0"/>
            </a:endParaRPr>
          </a:p>
        </p:txBody>
      </p:sp>
      <p:sp>
        <p:nvSpPr>
          <p:cNvPr id="68612" name="Rectangle 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indent="450850"/>
            <a:endParaRPr lang="es-ES_tradnl">
              <a:cs typeface="Arial" pitchFamily="34" charset="0"/>
            </a:endParaRPr>
          </a:p>
        </p:txBody>
      </p:sp>
      <p:sp>
        <p:nvSpPr>
          <p:cNvPr id="68613" name="6 CuadroTexto"/>
          <p:cNvSpPr txBox="1">
            <a:spLocks noChangeArrowheads="1"/>
          </p:cNvSpPr>
          <p:nvPr/>
        </p:nvSpPr>
        <p:spPr bwMode="auto">
          <a:xfrm>
            <a:off x="323850" y="2060575"/>
            <a:ext cx="8569325" cy="2308225"/>
          </a:xfrm>
          <a:prstGeom prst="rect">
            <a:avLst/>
          </a:prstGeom>
          <a:noFill/>
          <a:ln w="9525">
            <a:noFill/>
            <a:miter lim="800000"/>
            <a:headEnd/>
            <a:tailEnd/>
          </a:ln>
        </p:spPr>
        <p:txBody>
          <a:bodyPr>
            <a:spAutoFit/>
          </a:bodyPr>
          <a:lstStyle/>
          <a:p>
            <a:r>
              <a:rPr lang="es-ES" dirty="0">
                <a:latin typeface="+mj-lt"/>
              </a:rPr>
              <a:t>La inestabilidad del sistema actual es una gran debilidad.</a:t>
            </a:r>
          </a:p>
          <a:p>
            <a:endParaRPr lang="es-ES" dirty="0">
              <a:latin typeface="+mj-lt"/>
            </a:endParaRPr>
          </a:p>
          <a:p>
            <a:r>
              <a:rPr lang="es-ES" dirty="0">
                <a:latin typeface="+mj-lt"/>
              </a:rPr>
              <a:t>Las infraestructuras de transporte requieren planificación a largo plazo.</a:t>
            </a:r>
          </a:p>
          <a:p>
            <a:endParaRPr lang="es-ES" dirty="0">
              <a:latin typeface="+mj-lt"/>
            </a:endParaRPr>
          </a:p>
          <a:p>
            <a:r>
              <a:rPr lang="es-ES" dirty="0">
                <a:latin typeface="+mj-lt"/>
              </a:rPr>
              <a:t>Es fundamental que el nuevo modelo busque la estabilidad en un horizonte adecuado.</a:t>
            </a:r>
          </a:p>
          <a:p>
            <a:endParaRPr lang="es-ES" dirty="0">
              <a:latin typeface="+mj-lt"/>
            </a:endParaRPr>
          </a:p>
          <a:p>
            <a:endParaRPr lang="es-ES" dirty="0">
              <a:latin typeface="+mj-lt"/>
            </a:endParaRPr>
          </a:p>
        </p:txBody>
      </p:sp>
      <p:sp>
        <p:nvSpPr>
          <p:cNvPr id="68614" name="7 CuadroTexto"/>
          <p:cNvSpPr txBox="1">
            <a:spLocks noChangeArrowheads="1"/>
          </p:cNvSpPr>
          <p:nvPr/>
        </p:nvSpPr>
        <p:spPr bwMode="auto">
          <a:xfrm>
            <a:off x="2411413" y="4292600"/>
            <a:ext cx="5689600" cy="369888"/>
          </a:xfrm>
          <a:prstGeom prst="rect">
            <a:avLst/>
          </a:prstGeom>
          <a:noFill/>
          <a:ln w="9525">
            <a:noFill/>
            <a:miter lim="800000"/>
            <a:headEnd/>
            <a:tailEnd/>
          </a:ln>
        </p:spPr>
        <p:txBody>
          <a:bodyPr>
            <a:spAutoFit/>
          </a:bodyPr>
          <a:lstStyle/>
          <a:p>
            <a:r>
              <a:rPr lang="es-ES" b="1" dirty="0">
                <a:latin typeface="+mj-lt"/>
              </a:rPr>
              <a:t>Establecimiento de un marco global de </a:t>
            </a:r>
            <a:r>
              <a:rPr lang="es-ES" b="1" dirty="0" smtClean="0">
                <a:latin typeface="+mj-lt"/>
              </a:rPr>
              <a:t>4 </a:t>
            </a:r>
            <a:r>
              <a:rPr lang="es-ES" b="1" dirty="0">
                <a:latin typeface="+mj-lt"/>
              </a:rPr>
              <a:t>años </a:t>
            </a:r>
          </a:p>
        </p:txBody>
      </p:sp>
      <p:sp>
        <p:nvSpPr>
          <p:cNvPr id="10" name="9 Flecha derecha"/>
          <p:cNvSpPr/>
          <p:nvPr/>
        </p:nvSpPr>
        <p:spPr>
          <a:xfrm>
            <a:off x="827088" y="4292600"/>
            <a:ext cx="649287"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8616" name="10 CuadroTexto"/>
          <p:cNvSpPr txBox="1">
            <a:spLocks noChangeArrowheads="1"/>
          </p:cNvSpPr>
          <p:nvPr/>
        </p:nvSpPr>
        <p:spPr bwMode="auto">
          <a:xfrm>
            <a:off x="2411760" y="5013176"/>
            <a:ext cx="6119813" cy="1630363"/>
          </a:xfrm>
          <a:prstGeom prst="rect">
            <a:avLst/>
          </a:prstGeom>
          <a:noFill/>
          <a:ln w="9525">
            <a:noFill/>
            <a:miter lim="800000"/>
            <a:headEnd/>
            <a:tailEnd/>
          </a:ln>
        </p:spPr>
        <p:txBody>
          <a:bodyPr>
            <a:spAutoFit/>
          </a:bodyPr>
          <a:lstStyle/>
          <a:p>
            <a:r>
              <a:rPr lang="es-ES" sz="1600" b="1" dirty="0">
                <a:latin typeface="+mj-lt"/>
              </a:rPr>
              <a:t>Ventajas:</a:t>
            </a:r>
          </a:p>
          <a:p>
            <a:endParaRPr lang="es-ES" sz="1600" dirty="0">
              <a:latin typeface="+mj-lt"/>
            </a:endParaRPr>
          </a:p>
          <a:p>
            <a:pPr>
              <a:buFontTx/>
              <a:buChar char="-"/>
            </a:pPr>
            <a:r>
              <a:rPr lang="es-ES" sz="1600" dirty="0">
                <a:latin typeface="+mj-lt"/>
              </a:rPr>
              <a:t>Eliminación de la variante “política” en la planificación del transporte.</a:t>
            </a:r>
          </a:p>
          <a:p>
            <a:endParaRPr lang="es-ES" sz="1600" dirty="0">
              <a:latin typeface="+mj-lt"/>
            </a:endParaRPr>
          </a:p>
          <a:p>
            <a:pPr>
              <a:buFontTx/>
              <a:buChar char="-"/>
            </a:pPr>
            <a:r>
              <a:rPr lang="es-ES" sz="1600" dirty="0">
                <a:latin typeface="+mj-lt"/>
              </a:rPr>
              <a:t> Incidiría sobre el horizonte estratégico de las inversiones.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450850"/>
            <a:endParaRPr lang="es-ES_tradnl">
              <a:cs typeface="Arial" pitchFamily="34" charset="0"/>
            </a:endParaRPr>
          </a:p>
        </p:txBody>
      </p:sp>
      <p:sp>
        <p:nvSpPr>
          <p:cNvPr id="76802" name="AutoShape 2"/>
          <p:cNvSpPr>
            <a:spLocks noChangeArrowheads="1"/>
          </p:cNvSpPr>
          <p:nvPr/>
        </p:nvSpPr>
        <p:spPr bwMode="auto">
          <a:xfrm>
            <a:off x="2339752" y="908720"/>
            <a:ext cx="5160963" cy="719708"/>
          </a:xfrm>
          <a:prstGeom prst="roundRect">
            <a:avLst>
              <a:gd name="adj" fmla="val 16667"/>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p>
            <a:pPr algn="ctr">
              <a:spcBef>
                <a:spcPts val="500"/>
              </a:spcBef>
              <a:spcAft>
                <a:spcPts val="1500"/>
              </a:spcAft>
              <a:defRPr/>
            </a:pPr>
            <a:r>
              <a:rPr lang="es-ES" sz="1600" dirty="0">
                <a:solidFill>
                  <a:srgbClr val="FFFFFF"/>
                </a:solidFill>
                <a:latin typeface="+mj-lt"/>
                <a:cs typeface="Arial" pitchFamily="34" charset="0"/>
              </a:rPr>
              <a:t>2</a:t>
            </a:r>
            <a:r>
              <a:rPr lang="es-ES" sz="1600" dirty="0" smtClean="0">
                <a:solidFill>
                  <a:srgbClr val="FFFFFF"/>
                </a:solidFill>
                <a:latin typeface="+mj-lt"/>
                <a:cs typeface="Arial" pitchFamily="34" charset="0"/>
              </a:rPr>
              <a:t>. </a:t>
            </a:r>
            <a:r>
              <a:rPr lang="es-ES" sz="1600" dirty="0">
                <a:solidFill>
                  <a:srgbClr val="FFFFFF"/>
                </a:solidFill>
                <a:latin typeface="+mj-lt"/>
                <a:cs typeface="Arial" pitchFamily="34" charset="0"/>
              </a:rPr>
              <a:t>CONTRATOS-PROGRAMA PARA GRANDES CIUDADES</a:t>
            </a:r>
            <a:endParaRPr lang="es-ES" sz="1600" dirty="0">
              <a:latin typeface="+mj-lt"/>
              <a:cs typeface="Arial" pitchFamily="34" charset="0"/>
            </a:endParaRPr>
          </a:p>
        </p:txBody>
      </p:sp>
      <p:sp>
        <p:nvSpPr>
          <p:cNvPr id="76803" name="AutoShape 3"/>
          <p:cNvSpPr>
            <a:spLocks noChangeArrowheads="1"/>
          </p:cNvSpPr>
          <p:nvPr/>
        </p:nvSpPr>
        <p:spPr bwMode="auto">
          <a:xfrm>
            <a:off x="2339975" y="1989138"/>
            <a:ext cx="5256213" cy="2020887"/>
          </a:xfrm>
          <a:prstGeom prst="roundRect">
            <a:avLst>
              <a:gd name="adj" fmla="val 16667"/>
            </a:avLst>
          </a:prstGeom>
          <a:solidFill>
            <a:schemeClr val="accent6">
              <a:lumMod val="60000"/>
              <a:lumOff val="40000"/>
            </a:schemeClr>
          </a:solidFill>
          <a:ln w="12700">
            <a:solidFill>
              <a:srgbClr val="666666"/>
            </a:solidFill>
            <a:round/>
            <a:headEnd/>
            <a:tailEnd/>
          </a:ln>
          <a:effectLst/>
        </p:spPr>
        <p:txBody>
          <a:bodyPr/>
          <a:lstStyle/>
          <a:p>
            <a:pPr>
              <a:defRPr/>
            </a:pPr>
            <a:r>
              <a:rPr lang="es-ES" sz="1600" b="1" dirty="0">
                <a:latin typeface="+mj-lt"/>
                <a:cs typeface="Arial" pitchFamily="34" charset="0"/>
              </a:rPr>
              <a:t>L</a:t>
            </a:r>
            <a:r>
              <a:rPr lang="es-ES" sz="1600" b="1" i="1" dirty="0">
                <a:latin typeface="+mj-lt"/>
                <a:cs typeface="Arial" pitchFamily="34" charset="0"/>
              </a:rPr>
              <a:t>as necesidades de financiación del transporte público de las ciudades crecen a un ritmo superior al propio crecimiento de sus distritos. </a:t>
            </a:r>
          </a:p>
          <a:p>
            <a:pPr>
              <a:defRPr/>
            </a:pPr>
            <a:endParaRPr lang="es-ES" sz="1600" b="1" i="1" dirty="0">
              <a:latin typeface="+mj-lt"/>
              <a:cs typeface="Arial" pitchFamily="34" charset="0"/>
            </a:endParaRPr>
          </a:p>
          <a:p>
            <a:pPr>
              <a:defRPr/>
            </a:pPr>
            <a:r>
              <a:rPr lang="es-ES" sz="1600" b="1" i="1" dirty="0">
                <a:latin typeface="+mj-lt"/>
                <a:cs typeface="Arial" pitchFamily="34" charset="0"/>
              </a:rPr>
              <a:t>La financiación del transporte en las grandes urbes alcance valores notablemente superiores a las ciudades medianas y pequeñas.</a:t>
            </a:r>
            <a:endParaRPr lang="es-ES" sz="1600" i="1" dirty="0">
              <a:latin typeface="+mj-lt"/>
              <a:cs typeface="Arial" pitchFamily="34" charset="0"/>
            </a:endParaRPr>
          </a:p>
          <a:p>
            <a:pPr>
              <a:defRPr/>
            </a:pPr>
            <a:endParaRPr lang="es-ES" dirty="0">
              <a:latin typeface="+mj-lt"/>
              <a:cs typeface="Arial" pitchFamily="34" charset="0"/>
            </a:endParaRPr>
          </a:p>
        </p:txBody>
      </p:sp>
      <p:sp>
        <p:nvSpPr>
          <p:cNvPr id="7" name="6 Flecha derecha"/>
          <p:cNvSpPr/>
          <p:nvPr/>
        </p:nvSpPr>
        <p:spPr>
          <a:xfrm>
            <a:off x="1042988" y="2636838"/>
            <a:ext cx="576262"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0661" name="8 CuadroTexto"/>
          <p:cNvSpPr txBox="1">
            <a:spLocks noChangeArrowheads="1"/>
          </p:cNvSpPr>
          <p:nvPr/>
        </p:nvSpPr>
        <p:spPr bwMode="auto">
          <a:xfrm>
            <a:off x="755576" y="4437063"/>
            <a:ext cx="8137599" cy="1754187"/>
          </a:xfrm>
          <a:prstGeom prst="rect">
            <a:avLst/>
          </a:prstGeom>
          <a:noFill/>
          <a:ln w="9525">
            <a:noFill/>
            <a:miter lim="800000"/>
            <a:headEnd/>
            <a:tailEnd/>
          </a:ln>
        </p:spPr>
        <p:txBody>
          <a:bodyPr wrap="square">
            <a:spAutoFit/>
          </a:bodyPr>
          <a:lstStyle/>
          <a:p>
            <a:r>
              <a:rPr lang="es-ES" dirty="0">
                <a:latin typeface="+mj-lt"/>
              </a:rPr>
              <a:t>Ampliación de los contrato-programa para todas las ciudades de más de 500.000 habitantes.</a:t>
            </a:r>
          </a:p>
          <a:p>
            <a:endParaRPr lang="es-ES" dirty="0">
              <a:latin typeface="+mj-lt"/>
            </a:endParaRPr>
          </a:p>
          <a:p>
            <a:r>
              <a:rPr lang="es-ES" dirty="0">
                <a:latin typeface="+mj-lt"/>
              </a:rPr>
              <a:t>Posibilidad de incluir ciudades de más de 350.000 habitantes.</a:t>
            </a:r>
          </a:p>
          <a:p>
            <a:endParaRPr lang="es-ES" dirty="0">
              <a:latin typeface="+mj-lt"/>
            </a:endParaRPr>
          </a:p>
          <a:p>
            <a:r>
              <a:rPr lang="es-ES" dirty="0">
                <a:latin typeface="+mj-lt"/>
              </a:rPr>
              <a:t>Estabilidad del contrato-programa dentro del Plan Cuatrienal.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AutoShape 1"/>
          <p:cNvSpPr>
            <a:spLocks noChangeArrowheads="1"/>
          </p:cNvSpPr>
          <p:nvPr/>
        </p:nvSpPr>
        <p:spPr bwMode="auto">
          <a:xfrm>
            <a:off x="2268538" y="981075"/>
            <a:ext cx="5256212" cy="539750"/>
          </a:xfrm>
          <a:prstGeom prst="roundRect">
            <a:avLst>
              <a:gd name="adj" fmla="val 16667"/>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p>
            <a:pPr algn="ctr">
              <a:spcBef>
                <a:spcPts val="500"/>
              </a:spcBef>
              <a:spcAft>
                <a:spcPts val="1500"/>
              </a:spcAft>
              <a:defRPr/>
            </a:pPr>
            <a:r>
              <a:rPr lang="es-ES" sz="1600" dirty="0">
                <a:solidFill>
                  <a:srgbClr val="FFFFFF"/>
                </a:solidFill>
                <a:latin typeface="+mj-lt"/>
                <a:cs typeface="Arial" pitchFamily="34" charset="0"/>
              </a:rPr>
              <a:t>3</a:t>
            </a:r>
            <a:r>
              <a:rPr lang="es-ES" sz="1600" dirty="0" smtClean="0">
                <a:solidFill>
                  <a:srgbClr val="FFFFFF"/>
                </a:solidFill>
                <a:latin typeface="+mj-lt"/>
                <a:cs typeface="Arial" pitchFamily="34" charset="0"/>
              </a:rPr>
              <a:t>. </a:t>
            </a:r>
            <a:r>
              <a:rPr lang="es-ES" sz="1600" dirty="0">
                <a:solidFill>
                  <a:srgbClr val="FFFFFF"/>
                </a:solidFill>
                <a:latin typeface="+mj-lt"/>
                <a:cs typeface="Arial" pitchFamily="34" charset="0"/>
              </a:rPr>
              <a:t>FINANCIACIÓN EN EL RESTO DE CIUDADES</a:t>
            </a:r>
            <a:endParaRPr lang="es-ES" sz="1600" dirty="0">
              <a:latin typeface="+mj-lt"/>
              <a:cs typeface="Arial" pitchFamily="34" charset="0"/>
            </a:endParaRPr>
          </a:p>
        </p:txBody>
      </p:sp>
      <p:sp>
        <p:nvSpPr>
          <p:cNvPr id="71682" name="4 CuadroTexto"/>
          <p:cNvSpPr txBox="1">
            <a:spLocks noChangeArrowheads="1"/>
          </p:cNvSpPr>
          <p:nvPr/>
        </p:nvSpPr>
        <p:spPr bwMode="auto">
          <a:xfrm>
            <a:off x="468313" y="1700213"/>
            <a:ext cx="8351837" cy="647700"/>
          </a:xfrm>
          <a:prstGeom prst="rect">
            <a:avLst/>
          </a:prstGeom>
          <a:noFill/>
          <a:ln w="9525">
            <a:noFill/>
            <a:miter lim="800000"/>
            <a:headEnd/>
            <a:tailEnd/>
          </a:ln>
        </p:spPr>
        <p:txBody>
          <a:bodyPr>
            <a:spAutoFit/>
          </a:bodyPr>
          <a:lstStyle/>
          <a:p>
            <a:r>
              <a:rPr lang="es-ES" dirty="0">
                <a:latin typeface="+mj-lt"/>
              </a:rPr>
              <a:t>Para ciudades con sistemas de transporte urbano pero no incluidas en las “grandes ciudades”, se articularía un nuevo sistema: </a:t>
            </a:r>
          </a:p>
        </p:txBody>
      </p:sp>
      <p:graphicFrame>
        <p:nvGraphicFramePr>
          <p:cNvPr id="71703" name="Group 23"/>
          <p:cNvGraphicFramePr>
            <a:graphicFrameLocks noGrp="1"/>
          </p:cNvGraphicFramePr>
          <p:nvPr/>
        </p:nvGraphicFramePr>
        <p:xfrm>
          <a:off x="1258888" y="5589588"/>
          <a:ext cx="6985000" cy="858838"/>
        </p:xfrm>
        <a:graphic>
          <a:graphicData uri="http://schemas.openxmlformats.org/drawingml/2006/table">
            <a:tbl>
              <a:tblPr/>
              <a:tblGrid>
                <a:gridCol w="2341562">
                  <a:extLst>
                    <a:ext uri="{9D8B030D-6E8A-4147-A177-3AD203B41FA5}">
                      <a16:colId xmlns:a16="http://schemas.microsoft.com/office/drawing/2014/main" xmlns="" val="20000"/>
                    </a:ext>
                  </a:extLst>
                </a:gridCol>
                <a:gridCol w="1539875">
                  <a:extLst>
                    <a:ext uri="{9D8B030D-6E8A-4147-A177-3AD203B41FA5}">
                      <a16:colId xmlns:a16="http://schemas.microsoft.com/office/drawing/2014/main" xmlns="" val="20001"/>
                    </a:ext>
                  </a:extLst>
                </a:gridCol>
                <a:gridCol w="1539875">
                  <a:extLst>
                    <a:ext uri="{9D8B030D-6E8A-4147-A177-3AD203B41FA5}">
                      <a16:colId xmlns:a16="http://schemas.microsoft.com/office/drawing/2014/main" xmlns="" val="20002"/>
                    </a:ext>
                  </a:extLst>
                </a:gridCol>
                <a:gridCol w="1563688">
                  <a:extLst>
                    <a:ext uri="{9D8B030D-6E8A-4147-A177-3AD203B41FA5}">
                      <a16:colId xmlns:a16="http://schemas.microsoft.com/office/drawing/2014/main" xmlns="" val="20003"/>
                    </a:ext>
                  </a:extLst>
                </a:gridCol>
              </a:tblGrid>
              <a:tr h="576263">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s-ES" sz="1200" b="1" i="0" u="none" strike="noStrike" cap="none" normalizeH="0" baseline="0" dirty="0">
                          <a:ln>
                            <a:noFill/>
                          </a:ln>
                          <a:solidFill>
                            <a:schemeClr val="tx1"/>
                          </a:solidFill>
                          <a:effectLst/>
                          <a:latin typeface="+mj-lt"/>
                          <a:cs typeface="Times New Roman" pitchFamily="18" charset="0"/>
                        </a:rPr>
                        <a:t>Índice de Cobertura</a:t>
                      </a:r>
                      <a:endParaRPr kumimoji="0" lang="es-ES" sz="12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s-ES" sz="1200" b="1" i="0" u="none" strike="noStrike" cap="none" normalizeH="0" baseline="0">
                          <a:ln>
                            <a:noFill/>
                          </a:ln>
                          <a:solidFill>
                            <a:schemeClr val="tx1"/>
                          </a:solidFill>
                          <a:effectLst/>
                          <a:latin typeface="+mj-lt"/>
                          <a:cs typeface="Times New Roman" pitchFamily="18" charset="0"/>
                        </a:rPr>
                        <a:t>Estado</a:t>
                      </a:r>
                      <a:endParaRPr kumimoji="0" lang="es-ES" sz="12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s-ES" sz="1200" b="1" i="0" u="none" strike="noStrike" cap="none" normalizeH="0" baseline="0">
                          <a:ln>
                            <a:noFill/>
                          </a:ln>
                          <a:solidFill>
                            <a:schemeClr val="tx1"/>
                          </a:solidFill>
                          <a:effectLst/>
                          <a:latin typeface="+mj-lt"/>
                          <a:cs typeface="Times New Roman" pitchFamily="18" charset="0"/>
                        </a:rPr>
                        <a:t>CC.AA.</a:t>
                      </a:r>
                      <a:endParaRPr kumimoji="0" lang="es-ES" sz="1200" b="0" i="0" u="none" strike="noStrike" cap="none" normalizeH="0" baseline="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s-ES" sz="1200" b="1" i="0" u="none" strike="noStrike" cap="none" normalizeH="0" baseline="0" dirty="0">
                          <a:ln>
                            <a:noFill/>
                          </a:ln>
                          <a:solidFill>
                            <a:schemeClr val="tx1"/>
                          </a:solidFill>
                          <a:effectLst/>
                          <a:latin typeface="+mj-lt"/>
                          <a:cs typeface="Times New Roman" pitchFamily="18" charset="0"/>
                        </a:rPr>
                        <a:t>Ayuntamientos</a:t>
                      </a:r>
                      <a:endParaRPr kumimoji="0" lang="es-ES" sz="1200" b="0"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0"/>
                  </a:ext>
                </a:extLst>
              </a:tr>
              <a:tr h="282575">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s-ES" sz="1200" b="1" i="0" u="none" strike="noStrike" cap="none" normalizeH="0" baseline="0" dirty="0">
                          <a:ln>
                            <a:noFill/>
                          </a:ln>
                          <a:solidFill>
                            <a:schemeClr val="tx1"/>
                          </a:solidFill>
                          <a:effectLst/>
                          <a:latin typeface="+mj-lt"/>
                          <a:cs typeface="Times New Roman" pitchFamily="18" charset="0"/>
                        </a:rPr>
                        <a:t>5</a:t>
                      </a:r>
                      <a:r>
                        <a:rPr kumimoji="0" lang="es-ES" sz="1200" b="1" i="0" u="none" strike="noStrike" cap="none" normalizeH="0" baseline="0" dirty="0" smtClean="0">
                          <a:ln>
                            <a:noFill/>
                          </a:ln>
                          <a:solidFill>
                            <a:schemeClr val="tx1"/>
                          </a:solidFill>
                          <a:effectLst/>
                          <a:latin typeface="+mj-lt"/>
                          <a:cs typeface="Times New Roman" pitchFamily="18" charset="0"/>
                        </a:rPr>
                        <a:t>0 </a:t>
                      </a:r>
                      <a:r>
                        <a:rPr kumimoji="0" lang="es-ES" sz="1200" b="1" i="0" u="none" strike="noStrike" cap="none" normalizeH="0" baseline="0" dirty="0">
                          <a:ln>
                            <a:noFill/>
                          </a:ln>
                          <a:solidFill>
                            <a:schemeClr val="tx1"/>
                          </a:solidFill>
                          <a:effectLst/>
                          <a:latin typeface="+mj-lt"/>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s-ES" sz="1200" b="1" i="0" u="none" strike="noStrike" cap="none" normalizeH="0" baseline="0" dirty="0" smtClean="0">
                          <a:ln>
                            <a:noFill/>
                          </a:ln>
                          <a:solidFill>
                            <a:schemeClr val="tx1"/>
                          </a:solidFill>
                          <a:effectLst/>
                          <a:latin typeface="+mj-lt"/>
                          <a:cs typeface="Times New Roman" pitchFamily="18" charset="0"/>
                        </a:rPr>
                        <a:t>15%</a:t>
                      </a:r>
                      <a:endParaRPr kumimoji="0" lang="es-ES" sz="1200" b="1" i="0" u="none" strike="noStrike" cap="none" normalizeH="0" baseline="0" dirty="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s-ES" sz="1200" b="1" i="0" u="none" strike="noStrike" cap="none" normalizeH="0" baseline="0" dirty="0">
                          <a:ln>
                            <a:noFill/>
                          </a:ln>
                          <a:solidFill>
                            <a:schemeClr val="tx1"/>
                          </a:solidFill>
                          <a:effectLst/>
                          <a:latin typeface="+mj-lt"/>
                          <a:cs typeface="Times New Roman" pitchFamily="18" charset="0"/>
                        </a:rPr>
                        <a:t>15 %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s-ES" sz="1200" b="1" i="0" u="none" strike="noStrike" cap="none" normalizeH="0" baseline="0" dirty="0" smtClean="0">
                          <a:ln>
                            <a:noFill/>
                          </a:ln>
                          <a:solidFill>
                            <a:schemeClr val="tx1"/>
                          </a:solidFill>
                          <a:effectLst/>
                          <a:latin typeface="+mj-lt"/>
                          <a:cs typeface="Times New Roman" pitchFamily="18" charset="0"/>
                        </a:rPr>
                        <a:t>70 </a:t>
                      </a:r>
                      <a:r>
                        <a:rPr kumimoji="0" lang="es-ES" sz="1200" b="1" i="0" u="none" strike="noStrike" cap="none" normalizeH="0" baseline="0" dirty="0">
                          <a:ln>
                            <a:noFill/>
                          </a:ln>
                          <a:solidFill>
                            <a:schemeClr val="tx1"/>
                          </a:solidFill>
                          <a:effectLst/>
                          <a:latin typeface="+mj-lt"/>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71700" name="6 CuadroTexto"/>
          <p:cNvSpPr txBox="1">
            <a:spLocks noChangeArrowheads="1"/>
          </p:cNvSpPr>
          <p:nvPr/>
        </p:nvSpPr>
        <p:spPr bwMode="auto">
          <a:xfrm>
            <a:off x="1115616" y="2564904"/>
            <a:ext cx="7560840" cy="2616200"/>
          </a:xfrm>
          <a:prstGeom prst="rect">
            <a:avLst/>
          </a:prstGeom>
          <a:noFill/>
          <a:ln w="9525">
            <a:noFill/>
            <a:miter lim="800000"/>
            <a:headEnd/>
            <a:tailEnd/>
          </a:ln>
        </p:spPr>
        <p:txBody>
          <a:bodyPr wrap="square">
            <a:spAutoFit/>
          </a:bodyPr>
          <a:lstStyle/>
          <a:p>
            <a:pPr marL="342900" indent="-342900">
              <a:buFontTx/>
              <a:buAutoNum type="arabicPeriod"/>
            </a:pPr>
            <a:r>
              <a:rPr lang="es-ES" sz="1600" dirty="0">
                <a:latin typeface="+mj-lt"/>
              </a:rPr>
              <a:t>Dentro del Plan Cuatrienal, se definirían las aportaciones a los operadores, con la perspectiva de Largo Plazo.</a:t>
            </a:r>
          </a:p>
          <a:p>
            <a:pPr marL="342900" indent="-342900">
              <a:buFontTx/>
              <a:buAutoNum type="arabicPeriod"/>
            </a:pPr>
            <a:r>
              <a:rPr lang="es-ES" sz="1600" dirty="0">
                <a:latin typeface="+mj-lt"/>
              </a:rPr>
              <a:t>El Estado, las CCAA y los Ayuntamientos definirían esas necesidades con el horizonte de 4 años.</a:t>
            </a:r>
          </a:p>
          <a:p>
            <a:pPr marL="342900" indent="-342900">
              <a:buFontTx/>
              <a:buAutoNum type="arabicPeriod"/>
            </a:pPr>
            <a:r>
              <a:rPr lang="es-ES" sz="1600" dirty="0">
                <a:latin typeface="+mj-lt"/>
              </a:rPr>
              <a:t>El operador de transporte estaría obligado al desempeño de unos ratios de cobertura y de calidad pactados.</a:t>
            </a:r>
          </a:p>
          <a:p>
            <a:pPr marL="342900" indent="-342900">
              <a:buFontTx/>
              <a:buAutoNum type="arabicPeriod"/>
            </a:pPr>
            <a:r>
              <a:rPr lang="es-ES" sz="1600" dirty="0">
                <a:latin typeface="+mj-lt"/>
              </a:rPr>
              <a:t>Se incentivaría a los operadores eficientes, con parámetros de racionalización de costes.</a:t>
            </a:r>
          </a:p>
          <a:p>
            <a:pPr marL="342900" indent="-342900">
              <a:buFontTx/>
              <a:buAutoNum type="arabicPeriod"/>
            </a:pPr>
            <a:r>
              <a:rPr lang="es-ES" sz="1600" dirty="0">
                <a:latin typeface="+mj-lt"/>
              </a:rPr>
              <a:t>Se establecerían penalizaciones para aquellos operadores que incumpliesen los acuerdos.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AutoShape 1"/>
          <p:cNvSpPr>
            <a:spLocks noChangeArrowheads="1"/>
          </p:cNvSpPr>
          <p:nvPr/>
        </p:nvSpPr>
        <p:spPr bwMode="auto">
          <a:xfrm>
            <a:off x="2268538" y="908050"/>
            <a:ext cx="5049837" cy="468313"/>
          </a:xfrm>
          <a:prstGeom prst="roundRect">
            <a:avLst>
              <a:gd name="adj" fmla="val 16667"/>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p>
            <a:pPr algn="ctr">
              <a:spcBef>
                <a:spcPts val="500"/>
              </a:spcBef>
              <a:spcAft>
                <a:spcPts val="1500"/>
              </a:spcAft>
              <a:defRPr/>
            </a:pPr>
            <a:r>
              <a:rPr lang="es-ES" sz="1600" dirty="0">
                <a:solidFill>
                  <a:srgbClr val="FFFFFF"/>
                </a:solidFill>
                <a:latin typeface="+mj-lt"/>
                <a:cs typeface="Arial" pitchFamily="34" charset="0"/>
              </a:rPr>
              <a:t>4</a:t>
            </a:r>
            <a:r>
              <a:rPr lang="es-ES" sz="1600" dirty="0" smtClean="0">
                <a:solidFill>
                  <a:srgbClr val="FFFFFF"/>
                </a:solidFill>
                <a:latin typeface="+mj-lt"/>
                <a:cs typeface="Arial" pitchFamily="34" charset="0"/>
              </a:rPr>
              <a:t>. </a:t>
            </a:r>
            <a:r>
              <a:rPr lang="es-ES" sz="1600" dirty="0">
                <a:solidFill>
                  <a:srgbClr val="FFFFFF"/>
                </a:solidFill>
                <a:latin typeface="+mj-lt"/>
                <a:cs typeface="Arial" pitchFamily="34" charset="0"/>
              </a:rPr>
              <a:t>ESTABILIDAD TARIFARIA</a:t>
            </a:r>
            <a:endParaRPr lang="es-ES" sz="2400" dirty="0">
              <a:latin typeface="+mj-lt"/>
              <a:cs typeface="Arial" pitchFamily="34" charset="0"/>
            </a:endParaRPr>
          </a:p>
        </p:txBody>
      </p:sp>
      <p:sp>
        <p:nvSpPr>
          <p:cNvPr id="72706" name="4 CuadroTexto"/>
          <p:cNvSpPr txBox="1">
            <a:spLocks noChangeArrowheads="1"/>
          </p:cNvSpPr>
          <p:nvPr/>
        </p:nvSpPr>
        <p:spPr bwMode="auto">
          <a:xfrm>
            <a:off x="539750" y="2133600"/>
            <a:ext cx="8280400" cy="2862263"/>
          </a:xfrm>
          <a:prstGeom prst="rect">
            <a:avLst/>
          </a:prstGeom>
          <a:noFill/>
          <a:ln w="9525">
            <a:noFill/>
            <a:miter lim="800000"/>
            <a:headEnd/>
            <a:tailEnd/>
          </a:ln>
        </p:spPr>
        <p:txBody>
          <a:bodyPr>
            <a:spAutoFit/>
          </a:bodyPr>
          <a:lstStyle/>
          <a:p>
            <a:r>
              <a:rPr lang="es-ES" dirty="0">
                <a:latin typeface="+mj-lt"/>
              </a:rPr>
              <a:t>El operador de transporte debe tener un equilibrio en sus cuentas para operar  con normalidad.</a:t>
            </a:r>
          </a:p>
          <a:p>
            <a:endParaRPr lang="es-ES" dirty="0">
              <a:latin typeface="+mj-lt"/>
            </a:endParaRPr>
          </a:p>
          <a:p>
            <a:r>
              <a:rPr lang="es-ES" dirty="0">
                <a:latin typeface="+mj-lt"/>
              </a:rPr>
              <a:t>Introducción en el Plan Cuatrienal de un escenario de niveles tarifarios.</a:t>
            </a:r>
          </a:p>
          <a:p>
            <a:endParaRPr lang="es-ES" dirty="0">
              <a:latin typeface="+mj-lt"/>
            </a:endParaRPr>
          </a:p>
          <a:p>
            <a:r>
              <a:rPr lang="es-ES" dirty="0">
                <a:latin typeface="+mj-lt"/>
              </a:rPr>
              <a:t>Adaptación de las cantidades contenidas en el Plan a las tarifas.</a:t>
            </a:r>
          </a:p>
          <a:p>
            <a:endParaRPr lang="es-ES" dirty="0">
              <a:latin typeface="+mj-lt"/>
            </a:endParaRPr>
          </a:p>
          <a:p>
            <a:r>
              <a:rPr lang="es-ES" dirty="0">
                <a:latin typeface="+mj-lt"/>
              </a:rPr>
              <a:t>Referenciar tarifas a estudios de costes, en particular al </a:t>
            </a:r>
            <a:r>
              <a:rPr lang="es-ES" u="sng" dirty="0">
                <a:latin typeface="+mj-lt"/>
              </a:rPr>
              <a:t>“Observatorio de Costes y Financiación del Transporte Urbano”</a:t>
            </a:r>
            <a:r>
              <a:rPr lang="es-ES" dirty="0">
                <a:latin typeface="+mj-lt"/>
              </a:rPr>
              <a:t>, publicado cada 2 años por el Instituto de Estudios Económicos y ATUC.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FD9C78-FD57-4EBD-9FC4-983BF32ADCAA}"/>
              </a:ext>
            </a:extLst>
          </p:cNvPr>
          <p:cNvSpPr>
            <a:spLocks noGrp="1"/>
          </p:cNvSpPr>
          <p:nvPr>
            <p:ph type="title"/>
          </p:nvPr>
        </p:nvSpPr>
        <p:spPr>
          <a:xfrm>
            <a:off x="539552" y="908720"/>
            <a:ext cx="8229600" cy="1066800"/>
          </a:xfrm>
        </p:spPr>
        <p:txBody>
          <a:bodyPr/>
          <a:lstStyle/>
          <a:p>
            <a:r>
              <a:rPr lang="es-ES" dirty="0" smtClean="0"/>
              <a:t>Avances en financiación del Estado</a:t>
            </a:r>
            <a:endParaRPr lang="es-ES" dirty="0"/>
          </a:p>
        </p:txBody>
      </p:sp>
      <p:graphicFrame>
        <p:nvGraphicFramePr>
          <p:cNvPr id="4" name="3 Tabla"/>
          <p:cNvGraphicFramePr>
            <a:graphicFrameLocks noGrp="1"/>
          </p:cNvGraphicFramePr>
          <p:nvPr/>
        </p:nvGraphicFramePr>
        <p:xfrm>
          <a:off x="1619672" y="2564904"/>
          <a:ext cx="6092007" cy="2566392"/>
        </p:xfrm>
        <a:graphic>
          <a:graphicData uri="http://schemas.openxmlformats.org/drawingml/2006/table">
            <a:tbl>
              <a:tblPr/>
              <a:tblGrid>
                <a:gridCol w="1542280"/>
                <a:gridCol w="1523002"/>
                <a:gridCol w="1484445"/>
                <a:gridCol w="1542280"/>
              </a:tblGrid>
              <a:tr h="279970">
                <a:tc rowSpan="2">
                  <a:txBody>
                    <a:bodyPr/>
                    <a:lstStyle/>
                    <a:p>
                      <a:pPr algn="l" rtl="0" fontAlgn="t"/>
                      <a:r>
                        <a:rPr lang="es-ES" sz="1100" b="1" i="0" u="none" strike="noStrike">
                          <a:solidFill>
                            <a:srgbClr val="000000"/>
                          </a:solidFill>
                          <a:latin typeface="Century Gothic"/>
                        </a:rPr>
                        <a:t>PGE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es-ES" sz="1100" b="1" i="0" u="none" strike="noStrike">
                          <a:solidFill>
                            <a:srgbClr val="000000"/>
                          </a:solidFill>
                          <a:latin typeface="Century Gothic"/>
                        </a:rPr>
                        <a:t>2017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es-ES" sz="1100" b="1" i="0" u="none" strike="noStrike">
                          <a:solidFill>
                            <a:srgbClr val="000000"/>
                          </a:solidFill>
                          <a:latin typeface="Century Gothic"/>
                        </a:rPr>
                        <a:t>2018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ES" sz="1100" b="1" i="0" u="none" strike="noStrike">
                          <a:solidFill>
                            <a:srgbClr val="000000"/>
                          </a:solidFill>
                          <a:latin typeface="Century Gothic"/>
                        </a:rPr>
                        <a:t>PGE 2019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997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t"/>
                      <a:r>
                        <a:rPr lang="es-ES" sz="1100" b="1" i="0" u="none" strike="noStrike">
                          <a:solidFill>
                            <a:srgbClr val="000000"/>
                          </a:solidFill>
                          <a:latin typeface="Century Gothic"/>
                        </a:rPr>
                        <a:t>(Proyecto)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9970">
                <a:tc>
                  <a:txBody>
                    <a:bodyPr/>
                    <a:lstStyle/>
                    <a:p>
                      <a:pPr algn="l" rtl="0" fontAlgn="t"/>
                      <a:r>
                        <a:rPr lang="es-ES" sz="1100" b="0" i="0" u="none" strike="noStrike">
                          <a:solidFill>
                            <a:srgbClr val="000000"/>
                          </a:solidFill>
                          <a:latin typeface="Century Gothic"/>
                        </a:rPr>
                        <a:t>Madrid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126.305.310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126.894.000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126.894.000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970">
                <a:tc>
                  <a:txBody>
                    <a:bodyPr/>
                    <a:lstStyle/>
                    <a:p>
                      <a:pPr algn="l" rtl="0" fontAlgn="t"/>
                      <a:r>
                        <a:rPr lang="es-ES" sz="1100" b="0" i="0" u="none" strike="noStrike">
                          <a:solidFill>
                            <a:srgbClr val="000000"/>
                          </a:solidFill>
                          <a:latin typeface="Century Gothic"/>
                        </a:rPr>
                        <a:t>Barcelona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108.389.170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109.301.520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149.301.520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970">
                <a:tc>
                  <a:txBody>
                    <a:bodyPr/>
                    <a:lstStyle/>
                    <a:p>
                      <a:pPr algn="l" rtl="0" fontAlgn="t"/>
                      <a:r>
                        <a:rPr lang="es-ES" sz="1100" b="0" i="0" u="none" strike="noStrike">
                          <a:solidFill>
                            <a:srgbClr val="000000"/>
                          </a:solidFill>
                          <a:latin typeface="Century Gothic"/>
                        </a:rPr>
                        <a:t>Canarias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27.500.000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47.500.000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47.500.000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970">
                <a:tc>
                  <a:txBody>
                    <a:bodyPr/>
                    <a:lstStyle/>
                    <a:p>
                      <a:pPr algn="l" rtl="0" fontAlgn="t"/>
                      <a:r>
                        <a:rPr lang="es-ES" sz="1100" b="0" i="0" u="none" strike="noStrike">
                          <a:solidFill>
                            <a:srgbClr val="000000"/>
                          </a:solidFill>
                          <a:latin typeface="Century Gothic"/>
                        </a:rPr>
                        <a:t>Valencia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s-ES" sz="1100" b="0" i="0" u="none" strike="noStrike">
                          <a:solidFill>
                            <a:srgbClr val="000000"/>
                          </a:solidFill>
                          <a:latin typeface="Century Gothic"/>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10.000.000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10.000.000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6609">
                <a:tc>
                  <a:txBody>
                    <a:bodyPr/>
                    <a:lstStyle/>
                    <a:p>
                      <a:pPr algn="l" rtl="0" fontAlgn="t"/>
                      <a:r>
                        <a:rPr lang="es-ES" sz="1100" b="0" i="0" u="none" strike="noStrike">
                          <a:solidFill>
                            <a:srgbClr val="000000"/>
                          </a:solidFill>
                          <a:latin typeface="Century Gothic"/>
                        </a:rPr>
                        <a:t>Resto España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51.054.740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51.054.740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s-ES" sz="1100" b="0" i="0" u="none" strike="noStrike">
                          <a:solidFill>
                            <a:srgbClr val="000000"/>
                          </a:solidFill>
                          <a:latin typeface="Century Gothic"/>
                        </a:rPr>
                        <a:t>51.054.740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963">
                <a:tc>
                  <a:txBody>
                    <a:bodyPr/>
                    <a:lstStyle/>
                    <a:p>
                      <a:pPr algn="l" rtl="0" fontAlgn="t"/>
                      <a:r>
                        <a:rPr lang="es-ES" sz="1400" b="0" i="0" u="none" strike="noStrike">
                          <a:solidFill>
                            <a:srgbClr val="000000"/>
                          </a:solidFill>
                          <a:latin typeface="Century Gothic"/>
                        </a:rPr>
                        <a:t>TOTAL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400" b="1" i="0" u="none" strike="noStrike">
                          <a:solidFill>
                            <a:srgbClr val="000000"/>
                          </a:solidFill>
                          <a:latin typeface="Calibri"/>
                        </a:rPr>
                        <a:t>313.249.220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400" b="1" i="0" u="none" strike="noStrike">
                          <a:solidFill>
                            <a:srgbClr val="000000"/>
                          </a:solidFill>
                          <a:latin typeface="Calibri"/>
                        </a:rPr>
                        <a:t>344.750.260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ES" sz="1400" b="1" i="0" u="none" strike="noStrike" dirty="0">
                          <a:solidFill>
                            <a:srgbClr val="000000"/>
                          </a:solidFill>
                          <a:latin typeface="Calibri"/>
                        </a:rPr>
                        <a:t>384.750.260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77564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ChangeArrowheads="1"/>
          </p:cNvSpPr>
          <p:nvPr/>
        </p:nvSpPr>
        <p:spPr bwMode="auto">
          <a:xfrm>
            <a:off x="2195513" y="836613"/>
            <a:ext cx="5049837" cy="468312"/>
          </a:xfrm>
          <a:prstGeom prst="roundRect">
            <a:avLst>
              <a:gd name="adj" fmla="val 16667"/>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p>
            <a:pPr algn="ctr">
              <a:spcBef>
                <a:spcPts val="500"/>
              </a:spcBef>
              <a:spcAft>
                <a:spcPts val="1500"/>
              </a:spcAft>
              <a:defRPr/>
            </a:pPr>
            <a:r>
              <a:rPr lang="es-ES" sz="1600" dirty="0">
                <a:solidFill>
                  <a:srgbClr val="FFFFFF"/>
                </a:solidFill>
                <a:latin typeface="+mj-lt"/>
                <a:cs typeface="Arial" pitchFamily="34" charset="0"/>
              </a:rPr>
              <a:t>5</a:t>
            </a:r>
            <a:r>
              <a:rPr lang="es-ES" sz="1600" dirty="0" smtClean="0">
                <a:solidFill>
                  <a:srgbClr val="FFFFFF"/>
                </a:solidFill>
                <a:latin typeface="+mj-lt"/>
                <a:cs typeface="Arial" pitchFamily="34" charset="0"/>
              </a:rPr>
              <a:t>. </a:t>
            </a:r>
            <a:r>
              <a:rPr lang="es-ES" sz="1600" dirty="0">
                <a:solidFill>
                  <a:srgbClr val="FFFFFF"/>
                </a:solidFill>
                <a:latin typeface="+mj-lt"/>
                <a:cs typeface="Arial" pitchFamily="34" charset="0"/>
              </a:rPr>
              <a:t>DESARROLLO DE POLÍTICAS IMPOSITIVAS</a:t>
            </a:r>
            <a:endParaRPr lang="es-ES" sz="1600" dirty="0">
              <a:latin typeface="+mj-lt"/>
              <a:cs typeface="Arial" pitchFamily="34" charset="0"/>
            </a:endParaRPr>
          </a:p>
        </p:txBody>
      </p:sp>
      <p:sp>
        <p:nvSpPr>
          <p:cNvPr id="5" name="4 CuadroTexto"/>
          <p:cNvSpPr txBox="1"/>
          <p:nvPr/>
        </p:nvSpPr>
        <p:spPr>
          <a:xfrm>
            <a:off x="539552" y="5877272"/>
            <a:ext cx="8280920" cy="584775"/>
          </a:xfrm>
          <a:prstGeom prst="rect">
            <a:avLst/>
          </a:prstGeom>
          <a:noFill/>
        </p:spPr>
        <p:txBody>
          <a:bodyPr wrap="square" rtlCol="0">
            <a:spAutoFit/>
          </a:bodyPr>
          <a:lstStyle/>
          <a:p>
            <a:r>
              <a:rPr lang="es-ES" sz="1600" dirty="0">
                <a:latin typeface="+mj-lt"/>
              </a:rPr>
              <a:t>Desarrollo de posibilidades que permitan a los Ayuntamientos complementar los fondos del Estado y CCAA, según una planificación de medio plazo. </a:t>
            </a:r>
          </a:p>
        </p:txBody>
      </p:sp>
      <p:sp>
        <p:nvSpPr>
          <p:cNvPr id="6" name="5 Rectángulo redondeado"/>
          <p:cNvSpPr/>
          <p:nvPr/>
        </p:nvSpPr>
        <p:spPr>
          <a:xfrm>
            <a:off x="2339752" y="1628800"/>
            <a:ext cx="2088232" cy="10801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2483768" y="1988840"/>
            <a:ext cx="1872208" cy="369332"/>
          </a:xfrm>
          <a:prstGeom prst="rect">
            <a:avLst/>
          </a:prstGeom>
          <a:noFill/>
        </p:spPr>
        <p:txBody>
          <a:bodyPr wrap="square" rtlCol="0">
            <a:spAutoFit/>
          </a:bodyPr>
          <a:lstStyle/>
          <a:p>
            <a:r>
              <a:rPr lang="es-ES" b="1" dirty="0"/>
              <a:t>Fondo Estatal</a:t>
            </a:r>
          </a:p>
        </p:txBody>
      </p:sp>
      <p:sp>
        <p:nvSpPr>
          <p:cNvPr id="8" name="7 Rectángulo redondeado"/>
          <p:cNvSpPr/>
          <p:nvPr/>
        </p:nvSpPr>
        <p:spPr>
          <a:xfrm>
            <a:off x="1115616" y="3284984"/>
            <a:ext cx="1224136" cy="6480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redondeado"/>
          <p:cNvSpPr/>
          <p:nvPr/>
        </p:nvSpPr>
        <p:spPr>
          <a:xfrm>
            <a:off x="2771800" y="3284984"/>
            <a:ext cx="1224136" cy="6480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1331640" y="3429000"/>
            <a:ext cx="936104" cy="338554"/>
          </a:xfrm>
          <a:prstGeom prst="rect">
            <a:avLst/>
          </a:prstGeom>
          <a:noFill/>
        </p:spPr>
        <p:txBody>
          <a:bodyPr wrap="square" rtlCol="0">
            <a:spAutoFit/>
          </a:bodyPr>
          <a:lstStyle/>
          <a:p>
            <a:r>
              <a:rPr lang="es-ES" sz="1600" dirty="0"/>
              <a:t>CC.AA.</a:t>
            </a:r>
          </a:p>
        </p:txBody>
      </p:sp>
      <p:sp>
        <p:nvSpPr>
          <p:cNvPr id="13" name="12 CuadroTexto"/>
          <p:cNvSpPr txBox="1"/>
          <p:nvPr/>
        </p:nvSpPr>
        <p:spPr>
          <a:xfrm>
            <a:off x="2915816" y="3429000"/>
            <a:ext cx="936104" cy="338554"/>
          </a:xfrm>
          <a:prstGeom prst="rect">
            <a:avLst/>
          </a:prstGeom>
          <a:noFill/>
        </p:spPr>
        <p:txBody>
          <a:bodyPr wrap="square" rtlCol="0">
            <a:spAutoFit/>
          </a:bodyPr>
          <a:lstStyle/>
          <a:p>
            <a:r>
              <a:rPr lang="es-ES" sz="1600" dirty="0"/>
              <a:t>CC.AA.</a:t>
            </a:r>
          </a:p>
        </p:txBody>
      </p:sp>
      <p:sp>
        <p:nvSpPr>
          <p:cNvPr id="19" name="18 Rectángulo redondeado"/>
          <p:cNvSpPr/>
          <p:nvPr/>
        </p:nvSpPr>
        <p:spPr>
          <a:xfrm>
            <a:off x="755576" y="4581128"/>
            <a:ext cx="576064" cy="43204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a:p>
        </p:txBody>
      </p:sp>
      <p:sp>
        <p:nvSpPr>
          <p:cNvPr id="20" name="19 CuadroTexto"/>
          <p:cNvSpPr txBox="1"/>
          <p:nvPr/>
        </p:nvSpPr>
        <p:spPr>
          <a:xfrm>
            <a:off x="755576" y="4653136"/>
            <a:ext cx="864096" cy="307777"/>
          </a:xfrm>
          <a:prstGeom prst="rect">
            <a:avLst/>
          </a:prstGeom>
          <a:noFill/>
        </p:spPr>
        <p:txBody>
          <a:bodyPr wrap="square" rtlCol="0">
            <a:spAutoFit/>
          </a:bodyPr>
          <a:lstStyle/>
          <a:p>
            <a:r>
              <a:rPr lang="es-ES" sz="1400" dirty="0"/>
              <a:t>Ayto.</a:t>
            </a:r>
          </a:p>
        </p:txBody>
      </p:sp>
      <p:sp>
        <p:nvSpPr>
          <p:cNvPr id="21" name="20 Rectángulo redondeado"/>
          <p:cNvSpPr/>
          <p:nvPr/>
        </p:nvSpPr>
        <p:spPr>
          <a:xfrm>
            <a:off x="1475656" y="4581128"/>
            <a:ext cx="576064" cy="43204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a:p>
        </p:txBody>
      </p:sp>
      <p:sp>
        <p:nvSpPr>
          <p:cNvPr id="22" name="21 CuadroTexto"/>
          <p:cNvSpPr txBox="1"/>
          <p:nvPr/>
        </p:nvSpPr>
        <p:spPr>
          <a:xfrm>
            <a:off x="1475656" y="4653136"/>
            <a:ext cx="864096" cy="307777"/>
          </a:xfrm>
          <a:prstGeom prst="rect">
            <a:avLst/>
          </a:prstGeom>
          <a:noFill/>
        </p:spPr>
        <p:txBody>
          <a:bodyPr wrap="square" rtlCol="0">
            <a:spAutoFit/>
          </a:bodyPr>
          <a:lstStyle/>
          <a:p>
            <a:r>
              <a:rPr lang="es-ES" sz="1400" dirty="0"/>
              <a:t>Ayto.</a:t>
            </a:r>
          </a:p>
        </p:txBody>
      </p:sp>
      <p:sp>
        <p:nvSpPr>
          <p:cNvPr id="23" name="22 Rectángulo redondeado"/>
          <p:cNvSpPr/>
          <p:nvPr/>
        </p:nvSpPr>
        <p:spPr>
          <a:xfrm>
            <a:off x="2195736" y="4581128"/>
            <a:ext cx="576064" cy="43204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a:p>
        </p:txBody>
      </p:sp>
      <p:sp>
        <p:nvSpPr>
          <p:cNvPr id="24" name="23 CuadroTexto"/>
          <p:cNvSpPr txBox="1"/>
          <p:nvPr/>
        </p:nvSpPr>
        <p:spPr>
          <a:xfrm>
            <a:off x="2195736" y="4653136"/>
            <a:ext cx="864096" cy="307777"/>
          </a:xfrm>
          <a:prstGeom prst="rect">
            <a:avLst/>
          </a:prstGeom>
          <a:noFill/>
        </p:spPr>
        <p:txBody>
          <a:bodyPr wrap="square" rtlCol="0">
            <a:spAutoFit/>
          </a:bodyPr>
          <a:lstStyle/>
          <a:p>
            <a:r>
              <a:rPr lang="es-ES" sz="1400" dirty="0"/>
              <a:t>Ayto.</a:t>
            </a:r>
          </a:p>
        </p:txBody>
      </p:sp>
      <p:cxnSp>
        <p:nvCxnSpPr>
          <p:cNvPr id="38" name="37 Conector recto"/>
          <p:cNvCxnSpPr/>
          <p:nvPr/>
        </p:nvCxnSpPr>
        <p:spPr>
          <a:xfrm>
            <a:off x="1043608" y="3068960"/>
            <a:ext cx="3168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827584" y="4365104"/>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1763688" y="400506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3347864" y="2780928"/>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6084168" y="1772816"/>
            <a:ext cx="2520280" cy="523220"/>
          </a:xfrm>
          <a:prstGeom prst="rect">
            <a:avLst/>
          </a:prstGeom>
          <a:noFill/>
        </p:spPr>
        <p:txBody>
          <a:bodyPr wrap="square" rtlCol="0">
            <a:spAutoFit/>
          </a:bodyPr>
          <a:lstStyle/>
          <a:p>
            <a:pPr>
              <a:buFontTx/>
              <a:buChar char="-"/>
            </a:pPr>
            <a:r>
              <a:rPr lang="es-ES" sz="1400" dirty="0"/>
              <a:t>Impuestos de Hidrocarburos.</a:t>
            </a:r>
          </a:p>
          <a:p>
            <a:pPr>
              <a:buFontTx/>
              <a:buChar char="-"/>
            </a:pPr>
            <a:r>
              <a:rPr lang="es-ES" sz="1400" dirty="0" smtClean="0"/>
              <a:t> Movilidad sostenible. </a:t>
            </a:r>
            <a:endParaRPr lang="es-ES" sz="1400" dirty="0"/>
          </a:p>
        </p:txBody>
      </p:sp>
      <p:sp>
        <p:nvSpPr>
          <p:cNvPr id="53" name="52 CuadroTexto"/>
          <p:cNvSpPr txBox="1"/>
          <p:nvPr/>
        </p:nvSpPr>
        <p:spPr>
          <a:xfrm>
            <a:off x="6156176" y="3068960"/>
            <a:ext cx="2736304" cy="954107"/>
          </a:xfrm>
          <a:prstGeom prst="rect">
            <a:avLst/>
          </a:prstGeom>
          <a:noFill/>
        </p:spPr>
        <p:txBody>
          <a:bodyPr wrap="square" rtlCol="0">
            <a:spAutoFit/>
          </a:bodyPr>
          <a:lstStyle/>
          <a:p>
            <a:pPr>
              <a:buFontTx/>
              <a:buChar char="-"/>
            </a:pPr>
            <a:r>
              <a:rPr lang="es-ES" sz="1400" dirty="0"/>
              <a:t>Impuestos sobre determinados medios de Transporte (IVMH).</a:t>
            </a:r>
          </a:p>
          <a:p>
            <a:pPr>
              <a:buFontTx/>
              <a:buChar char="-"/>
            </a:pPr>
            <a:r>
              <a:rPr lang="es-ES" sz="1400" dirty="0"/>
              <a:t> Venta Minorista Hidrocarburos (IVMH). </a:t>
            </a:r>
          </a:p>
        </p:txBody>
      </p:sp>
      <p:sp>
        <p:nvSpPr>
          <p:cNvPr id="54" name="53 CuadroTexto"/>
          <p:cNvSpPr txBox="1"/>
          <p:nvPr/>
        </p:nvSpPr>
        <p:spPr>
          <a:xfrm>
            <a:off x="6228184" y="4509120"/>
            <a:ext cx="2736304" cy="954107"/>
          </a:xfrm>
          <a:prstGeom prst="rect">
            <a:avLst/>
          </a:prstGeom>
          <a:noFill/>
        </p:spPr>
        <p:txBody>
          <a:bodyPr wrap="square" rtlCol="0">
            <a:spAutoFit/>
          </a:bodyPr>
          <a:lstStyle/>
          <a:p>
            <a:pPr>
              <a:buFontTx/>
              <a:buChar char="-"/>
            </a:pPr>
            <a:r>
              <a:rPr lang="es-ES" sz="1400" dirty="0"/>
              <a:t> IBI.</a:t>
            </a:r>
          </a:p>
          <a:p>
            <a:pPr>
              <a:buFontTx/>
              <a:buChar char="-"/>
            </a:pPr>
            <a:r>
              <a:rPr lang="es-ES" sz="1400" dirty="0"/>
              <a:t> Impuesto Vehículos Tracción Mecánica.</a:t>
            </a:r>
          </a:p>
          <a:p>
            <a:endParaRPr lang="es-ES" sz="1400" dirty="0"/>
          </a:p>
        </p:txBody>
      </p:sp>
      <p:sp>
        <p:nvSpPr>
          <p:cNvPr id="55" name="54 Flecha derecha"/>
          <p:cNvSpPr/>
          <p:nvPr/>
        </p:nvSpPr>
        <p:spPr>
          <a:xfrm>
            <a:off x="5436096" y="191683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59 Flecha derecha"/>
          <p:cNvSpPr/>
          <p:nvPr/>
        </p:nvSpPr>
        <p:spPr>
          <a:xfrm>
            <a:off x="5508104" y="3429000"/>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60 Flecha derecha"/>
          <p:cNvSpPr/>
          <p:nvPr/>
        </p:nvSpPr>
        <p:spPr>
          <a:xfrm>
            <a:off x="5580112" y="472514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55650" y="2708275"/>
            <a:ext cx="8229600" cy="1066800"/>
          </a:xfrm>
          <a:prstGeom prst="rect">
            <a:avLst/>
          </a:prstGeom>
        </p:spPr>
        <p:txBody>
          <a:bodyPr anchor="ctr">
            <a:normAutofit/>
          </a:bodyPr>
          <a:lstStyle/>
          <a:p>
            <a:pPr algn="ctr" fontAlgn="auto">
              <a:spcAft>
                <a:spcPts val="0"/>
              </a:spcAft>
              <a:defRPr/>
            </a:pPr>
            <a:endParaRPr lang="es-ES" sz="2800" b="1" dirty="0">
              <a:solidFill>
                <a:schemeClr val="accent6">
                  <a:lumMod val="75000"/>
                </a:schemeClr>
              </a:solidFill>
              <a:latin typeface="+mj-lt"/>
              <a:ea typeface="+mj-ea"/>
              <a:cs typeface="+mj-cs"/>
            </a:endParaRPr>
          </a:p>
          <a:p>
            <a:pPr algn="ctr" fontAlgn="auto">
              <a:spcAft>
                <a:spcPts val="0"/>
              </a:spcAft>
              <a:defRPr/>
            </a:pPr>
            <a:r>
              <a:rPr lang="es-ES" sz="2800" b="1" dirty="0">
                <a:solidFill>
                  <a:schemeClr val="accent6">
                    <a:lumMod val="75000"/>
                  </a:schemeClr>
                </a:solidFill>
                <a:latin typeface="+mj-lt"/>
                <a:ea typeface="+mj-ea"/>
                <a:cs typeface="+mj-cs"/>
              </a:rPr>
              <a:t>CONCLUSIONES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340768"/>
            <a:ext cx="8353425" cy="5324535"/>
          </a:xfrm>
          <a:prstGeom prst="rect">
            <a:avLst/>
          </a:prstGeom>
        </p:spPr>
        <p:txBody>
          <a:bodyPr>
            <a:spAutoFit/>
          </a:bodyPr>
          <a:lstStyle/>
          <a:p>
            <a:pPr algn="just" fontAlgn="auto">
              <a:spcBef>
                <a:spcPts val="0"/>
              </a:spcBef>
              <a:spcAft>
                <a:spcPts val="0"/>
              </a:spcAft>
              <a:defRPr/>
            </a:pPr>
            <a:endParaRPr lang="es-ES" sz="2000" dirty="0">
              <a:latin typeface="+mj-lt"/>
            </a:endParaRPr>
          </a:p>
          <a:p>
            <a:pPr marL="342900" indent="-342900" algn="just" fontAlgn="auto">
              <a:spcBef>
                <a:spcPts val="0"/>
              </a:spcBef>
              <a:spcAft>
                <a:spcPts val="0"/>
              </a:spcAft>
              <a:buFontTx/>
              <a:buAutoNum type="arabicPeriod"/>
              <a:defRPr/>
            </a:pPr>
            <a:r>
              <a:rPr lang="es-ES" sz="2000" dirty="0">
                <a:latin typeface="+mj-lt"/>
              </a:rPr>
              <a:t>Los transportes urbanos españoles necesitan urgentemente un </a:t>
            </a:r>
            <a:r>
              <a:rPr lang="es-ES" sz="2000" b="1" u="sng" dirty="0">
                <a:latin typeface="+mj-lt"/>
              </a:rPr>
              <a:t>modelo de </a:t>
            </a:r>
            <a:r>
              <a:rPr lang="es-ES" sz="2000" b="1" u="sng" dirty="0" smtClean="0">
                <a:latin typeface="+mj-lt"/>
              </a:rPr>
              <a:t>financiación</a:t>
            </a:r>
            <a:r>
              <a:rPr lang="es-ES" sz="2000" dirty="0">
                <a:latin typeface="+mj-lt"/>
              </a:rPr>
              <a:t> </a:t>
            </a:r>
            <a:r>
              <a:rPr lang="es-ES" sz="2000" dirty="0" smtClean="0">
                <a:latin typeface="+mj-lt"/>
              </a:rPr>
              <a:t>realista.</a:t>
            </a:r>
            <a:endParaRPr lang="es-ES" sz="2000" dirty="0">
              <a:latin typeface="+mj-lt"/>
            </a:endParaRPr>
          </a:p>
          <a:p>
            <a:pPr marL="342900" indent="-342900" algn="just" fontAlgn="auto">
              <a:spcBef>
                <a:spcPts val="0"/>
              </a:spcBef>
              <a:spcAft>
                <a:spcPts val="0"/>
              </a:spcAft>
              <a:defRPr/>
            </a:pPr>
            <a:endParaRPr lang="es-ES" sz="2000" dirty="0">
              <a:latin typeface="+mj-lt"/>
            </a:endParaRPr>
          </a:p>
          <a:p>
            <a:pPr marL="342900" indent="-342900" algn="just" fontAlgn="auto">
              <a:spcBef>
                <a:spcPts val="0"/>
              </a:spcBef>
              <a:spcAft>
                <a:spcPts val="0"/>
              </a:spcAft>
              <a:defRPr/>
            </a:pPr>
            <a:r>
              <a:rPr lang="es-ES" sz="2000" dirty="0" smtClean="0">
                <a:latin typeface="+mj-lt"/>
              </a:rPr>
              <a:t>2. Los </a:t>
            </a:r>
            <a:r>
              <a:rPr lang="es-ES" sz="2000" dirty="0">
                <a:latin typeface="+mj-lt"/>
              </a:rPr>
              <a:t>operadores de transporte necesitan </a:t>
            </a:r>
            <a:r>
              <a:rPr lang="es-ES" sz="2000" b="1" u="sng" dirty="0">
                <a:latin typeface="+mj-lt"/>
              </a:rPr>
              <a:t>cubrir sus costes de explotación</a:t>
            </a:r>
            <a:r>
              <a:rPr lang="es-ES" sz="2000" dirty="0">
                <a:latin typeface="+mj-lt"/>
              </a:rPr>
              <a:t>. Si esos costes no se cubren con los ingresos de la actividad (tarifas), debe existir una subvención pública suficiente y estable.</a:t>
            </a:r>
            <a:endParaRPr lang="es-ES" sz="2000" b="1" dirty="0">
              <a:latin typeface="+mj-lt"/>
            </a:endParaRPr>
          </a:p>
          <a:p>
            <a:pPr marL="342900" indent="-342900" algn="just" fontAlgn="auto">
              <a:spcBef>
                <a:spcPts val="0"/>
              </a:spcBef>
              <a:spcAft>
                <a:spcPts val="0"/>
              </a:spcAft>
              <a:buFontTx/>
              <a:buAutoNum type="arabicPeriod"/>
              <a:defRPr/>
            </a:pPr>
            <a:endParaRPr lang="es-ES" sz="2000" dirty="0">
              <a:latin typeface="+mj-lt"/>
            </a:endParaRPr>
          </a:p>
          <a:p>
            <a:pPr marL="342900" indent="-342900" algn="just" fontAlgn="auto">
              <a:spcBef>
                <a:spcPts val="0"/>
              </a:spcBef>
              <a:spcAft>
                <a:spcPts val="0"/>
              </a:spcAft>
              <a:defRPr/>
            </a:pPr>
            <a:r>
              <a:rPr lang="es-ES" sz="2000" dirty="0" smtClean="0">
                <a:latin typeface="+mj-lt"/>
              </a:rPr>
              <a:t>3. El </a:t>
            </a:r>
            <a:r>
              <a:rPr lang="es-ES" sz="2000" b="1" u="sng" dirty="0">
                <a:latin typeface="+mj-lt"/>
              </a:rPr>
              <a:t>Estado</a:t>
            </a:r>
            <a:r>
              <a:rPr lang="es-ES" sz="2000" dirty="0">
                <a:latin typeface="+mj-lt"/>
              </a:rPr>
              <a:t> contribuye a las redes de transporte urbano, pero de una forma </a:t>
            </a:r>
            <a:r>
              <a:rPr lang="es-ES" sz="2000" b="1" dirty="0">
                <a:latin typeface="+mj-lt"/>
              </a:rPr>
              <a:t>asimétrica. </a:t>
            </a:r>
            <a:r>
              <a:rPr lang="es-ES" sz="2000" dirty="0">
                <a:latin typeface="+mj-lt"/>
              </a:rPr>
              <a:t>El proceso actual es </a:t>
            </a:r>
            <a:r>
              <a:rPr lang="es-ES" sz="2000" b="1" u="sng" dirty="0">
                <a:latin typeface="+mj-lt"/>
              </a:rPr>
              <a:t>obsoleto</a:t>
            </a:r>
            <a:r>
              <a:rPr lang="es-ES" sz="2000" b="1" dirty="0">
                <a:latin typeface="+mj-lt"/>
              </a:rPr>
              <a:t>. </a:t>
            </a:r>
            <a:r>
              <a:rPr lang="es-ES" sz="2000" dirty="0">
                <a:latin typeface="+mj-lt"/>
              </a:rPr>
              <a:t>Hace más de 25 años que se puso en marcha, y en este tiempo ha habido cambios sustanciales en las ciudades</a:t>
            </a:r>
            <a:r>
              <a:rPr lang="es-ES" sz="2000" dirty="0" smtClean="0">
                <a:latin typeface="+mj-lt"/>
              </a:rPr>
              <a:t>.</a:t>
            </a:r>
          </a:p>
          <a:p>
            <a:pPr marL="342900" indent="-342900" algn="just" fontAlgn="auto">
              <a:spcBef>
                <a:spcPts val="0"/>
              </a:spcBef>
              <a:spcAft>
                <a:spcPts val="0"/>
              </a:spcAft>
              <a:defRPr/>
            </a:pPr>
            <a:endParaRPr lang="es-ES" sz="2000" dirty="0" smtClean="0">
              <a:latin typeface="+mj-lt"/>
            </a:endParaRPr>
          </a:p>
          <a:p>
            <a:pPr marL="342900" indent="-342900" algn="just" fontAlgn="auto">
              <a:spcBef>
                <a:spcPts val="0"/>
              </a:spcBef>
              <a:spcAft>
                <a:spcPts val="0"/>
              </a:spcAft>
              <a:defRPr/>
            </a:pPr>
            <a:r>
              <a:rPr lang="es-ES" sz="2000" dirty="0" smtClean="0">
                <a:latin typeface="+mj-lt"/>
              </a:rPr>
              <a:t>4. </a:t>
            </a:r>
            <a:r>
              <a:rPr lang="es-ES" sz="2000" b="1" u="sng" dirty="0" smtClean="0">
                <a:latin typeface="+mj-lt"/>
              </a:rPr>
              <a:t>Europa</a:t>
            </a:r>
            <a:r>
              <a:rPr lang="es-ES" sz="2000" dirty="0" smtClean="0">
                <a:latin typeface="+mj-lt"/>
              </a:rPr>
              <a:t> ofrece muchas iniciativas positivas que pueden adoptarse.</a:t>
            </a:r>
          </a:p>
          <a:p>
            <a:pPr marL="342900" indent="-342900" algn="just" fontAlgn="auto">
              <a:spcBef>
                <a:spcPts val="0"/>
              </a:spcBef>
              <a:spcAft>
                <a:spcPts val="0"/>
              </a:spcAft>
              <a:defRPr/>
            </a:pPr>
            <a:endParaRPr lang="es-ES" sz="2000" dirty="0" smtClean="0">
              <a:latin typeface="+mj-lt"/>
            </a:endParaRPr>
          </a:p>
          <a:p>
            <a:pPr marL="342900" indent="-342900" algn="just" fontAlgn="auto">
              <a:spcBef>
                <a:spcPts val="0"/>
              </a:spcBef>
              <a:spcAft>
                <a:spcPts val="0"/>
              </a:spcAft>
              <a:defRPr/>
            </a:pPr>
            <a:r>
              <a:rPr lang="es-ES" sz="2000" dirty="0" smtClean="0">
                <a:latin typeface="+mj-lt"/>
              </a:rPr>
              <a:t>5. Es necesaria, por tanto, </a:t>
            </a:r>
            <a:r>
              <a:rPr lang="es-ES" sz="2000" b="1" u="sng" dirty="0" smtClean="0">
                <a:latin typeface="+mj-lt"/>
              </a:rPr>
              <a:t>UNA LEY DE FINANCIACIÓN</a:t>
            </a:r>
            <a:r>
              <a:rPr lang="es-ES" sz="2000" dirty="0" smtClean="0">
                <a:latin typeface="+mj-lt"/>
              </a:rPr>
              <a:t>.</a:t>
            </a:r>
            <a:endParaRPr lang="es-ES" sz="2000" dirty="0">
              <a:latin typeface="+mj-lt"/>
            </a:endParaRPr>
          </a:p>
        </p:txBody>
      </p:sp>
      <p:sp>
        <p:nvSpPr>
          <p:cNvPr id="3" name="1 Título"/>
          <p:cNvSpPr txBox="1">
            <a:spLocks/>
          </p:cNvSpPr>
          <p:nvPr/>
        </p:nvSpPr>
        <p:spPr>
          <a:xfrm>
            <a:off x="395536" y="404664"/>
            <a:ext cx="8229600" cy="1066800"/>
          </a:xfrm>
          <a:prstGeom prst="rect">
            <a:avLst/>
          </a:prstGeom>
        </p:spPr>
        <p:txBody>
          <a:bodyPr anchor="ctr">
            <a:normAutofit fontScale="92500" lnSpcReduction="20000"/>
          </a:bodyPr>
          <a:lstStyle/>
          <a:p>
            <a:pPr algn="ctr" fontAlgn="auto">
              <a:spcAft>
                <a:spcPts val="0"/>
              </a:spcAft>
              <a:defRPr/>
            </a:pPr>
            <a:endParaRPr lang="es-ES" sz="2800" b="1" dirty="0">
              <a:solidFill>
                <a:schemeClr val="accent6">
                  <a:lumMod val="75000"/>
                </a:schemeClr>
              </a:solidFill>
              <a:latin typeface="+mj-lt"/>
              <a:ea typeface="+mj-ea"/>
              <a:cs typeface="+mj-cs"/>
            </a:endParaRPr>
          </a:p>
          <a:p>
            <a:pPr algn="ctr" fontAlgn="auto">
              <a:spcAft>
                <a:spcPts val="0"/>
              </a:spcAft>
              <a:defRPr/>
            </a:pPr>
            <a:r>
              <a:rPr lang="es-ES" sz="2800" b="1" dirty="0">
                <a:solidFill>
                  <a:schemeClr val="accent6">
                    <a:lumMod val="75000"/>
                  </a:schemeClr>
                </a:solidFill>
                <a:latin typeface="+mj-lt"/>
                <a:ea typeface="+mj-ea"/>
                <a:cs typeface="+mj-cs"/>
              </a:rPr>
              <a:t>CONCLUSIONES: </a:t>
            </a:r>
          </a:p>
          <a:p>
            <a:pPr algn="ctr" fontAlgn="auto">
              <a:spcAft>
                <a:spcPts val="0"/>
              </a:spcAft>
              <a:defRPr/>
            </a:pPr>
            <a:r>
              <a:rPr lang="es-ES" sz="2800" b="1" dirty="0">
                <a:solidFill>
                  <a:schemeClr val="accent6">
                    <a:lumMod val="75000"/>
                  </a:schemeClr>
                </a:solidFill>
                <a:latin typeface="+mj-lt"/>
                <a:ea typeface="+mj-ea"/>
                <a:cs typeface="+mj-cs"/>
              </a:rPr>
              <a:t>EL RETO DE LA FINANCIACIÓN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267744" y="1484784"/>
            <a:ext cx="4896544" cy="3676893"/>
          </a:xfrm>
          <a:prstGeom prst="rect">
            <a:avLst/>
          </a:prstGeom>
          <a:noFill/>
          <a:ln w="9525">
            <a:noFill/>
            <a:round/>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29600" cy="1066800"/>
          </a:xfrm>
        </p:spPr>
        <p:txBody>
          <a:bodyPr/>
          <a:lstStyle/>
          <a:p>
            <a:r>
              <a:rPr lang="es-ES" sz="3600" dirty="0" smtClean="0"/>
              <a:t>Borrador de Ley encargado por ATUC</a:t>
            </a:r>
            <a:endParaRPr lang="es-ES" sz="3600" dirty="0"/>
          </a:p>
        </p:txBody>
      </p:sp>
      <p:sp>
        <p:nvSpPr>
          <p:cNvPr id="3" name="2 Marcador de contenido"/>
          <p:cNvSpPr>
            <a:spLocks noGrp="1"/>
          </p:cNvSpPr>
          <p:nvPr>
            <p:ph idx="1"/>
          </p:nvPr>
        </p:nvSpPr>
        <p:spPr>
          <a:xfrm>
            <a:off x="467544" y="2276872"/>
            <a:ext cx="8229600" cy="4324350"/>
          </a:xfrm>
        </p:spPr>
        <p:txBody>
          <a:bodyPr/>
          <a:lstStyle/>
          <a:p>
            <a:r>
              <a:rPr lang="es-ES" dirty="0" smtClean="0"/>
              <a:t>Disponible a finales de enero 19.</a:t>
            </a:r>
          </a:p>
          <a:p>
            <a:pPr>
              <a:buNone/>
            </a:pPr>
            <a:endParaRPr lang="es-ES" dirty="0" smtClean="0"/>
          </a:p>
          <a:p>
            <a:r>
              <a:rPr lang="es-ES" dirty="0" smtClean="0"/>
              <a:t>Se presentará la semana que viene en Jornada con Diputados de los 4 grandes partidos.</a:t>
            </a:r>
          </a:p>
          <a:p>
            <a:pPr>
              <a:buNone/>
            </a:pPr>
            <a:endParaRPr lang="es-ES" dirty="0" smtClean="0"/>
          </a:p>
          <a:p>
            <a:r>
              <a:rPr lang="es-ES" dirty="0" smtClean="0"/>
              <a:t>Impulso a la PNL y al debate político.</a:t>
            </a:r>
          </a:p>
          <a:p>
            <a:endParaRPr lang="es-ES" dirty="0" smtClean="0"/>
          </a:p>
          <a:p>
            <a:r>
              <a:rPr lang="es-ES" dirty="0" smtClean="0"/>
              <a:t>Apoyo de la FEMP y de los Alcaldes.</a:t>
            </a:r>
          </a:p>
          <a:p>
            <a:pPr>
              <a:buNone/>
            </a:pP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5539" name="Picture 3" descr="Jornada sobre la financiación del transporte público">
            <a:hlinkClick r:id="rId2"/>
          </p:cNvPr>
          <p:cNvPicPr>
            <a:picLocks noChangeAspect="1" noChangeArrowheads="1"/>
          </p:cNvPicPr>
          <p:nvPr/>
        </p:nvPicPr>
        <p:blipFill>
          <a:blip r:embed="rId3" cstate="print"/>
          <a:srcRect/>
          <a:stretch>
            <a:fillRect/>
          </a:stretch>
        </p:blipFill>
        <p:spPr bwMode="auto">
          <a:xfrm>
            <a:off x="683568" y="1556792"/>
            <a:ext cx="7920880" cy="42484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755576" y="1253953"/>
            <a:ext cx="7848872" cy="450892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rgbClr val="6D7683"/>
                </a:solidFill>
                <a:effectLst/>
                <a:latin typeface="&amp;quot"/>
                <a:cs typeface="Arial" pitchFamily="34" charset="0"/>
              </a:rPr>
              <a:t>Los partidos políticos ante la Ley de Financiación del Transporte Público Urbano y Metropolitano</a:t>
            </a:r>
          </a:p>
          <a:p>
            <a:pPr marL="0" marR="0" lvl="0" indent="0" algn="l" defTabSz="914400" rtl="0" eaLnBrk="1" fontAlgn="base" latinLnBrk="0" hangingPunct="1">
              <a:lnSpc>
                <a:spcPct val="100000"/>
              </a:lnSpc>
              <a:spcBef>
                <a:spcPct val="0"/>
              </a:spcBef>
              <a:spcAft>
                <a:spcPct val="0"/>
              </a:spcAft>
              <a:buClrTx/>
              <a:buSzTx/>
              <a:buFontTx/>
              <a:buNone/>
              <a:tabLst/>
            </a:pPr>
            <a:endParaRPr lang="es-ES" sz="2000" b="1" dirty="0" smtClean="0">
              <a:solidFill>
                <a:srgbClr val="6D7683"/>
              </a:solidFill>
              <a:latin typeface="&amp;quo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sz="1400" dirty="0" smtClean="0">
              <a:solidFill>
                <a:srgbClr val="6D7683"/>
              </a:solidFill>
              <a:latin typeface="&amp;quo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sz="2000" b="1" dirty="0" smtClean="0">
                <a:cs typeface="Arial" pitchFamily="34" charset="0"/>
              </a:rPr>
              <a:t>PORTAVOCES DE FOMENTO EN EL CONGRESO</a:t>
            </a:r>
            <a:endParaRPr kumimoji="0" lang="es-E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sz="105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D7683"/>
                </a:solidFill>
                <a:effectLst/>
                <a:latin typeface="&amp;quot"/>
                <a:cs typeface="Arial" pitchFamily="34" charset="0"/>
              </a:rPr>
              <a:t>D. Miguel </a:t>
            </a:r>
            <a:r>
              <a:rPr kumimoji="0" lang="es-ES" sz="2000" b="0" i="0" u="none" strike="noStrike" cap="none" normalizeH="0" baseline="0" dirty="0" err="1" smtClean="0">
                <a:ln>
                  <a:noFill/>
                </a:ln>
                <a:solidFill>
                  <a:srgbClr val="6D7683"/>
                </a:solidFill>
                <a:effectLst/>
                <a:latin typeface="&amp;quot"/>
                <a:cs typeface="Arial" pitchFamily="34" charset="0"/>
              </a:rPr>
              <a:t>Barrachina</a:t>
            </a:r>
            <a:r>
              <a:rPr kumimoji="0" lang="es-ES" sz="2000" b="0" i="0" u="none" strike="noStrike" cap="none" normalizeH="0" baseline="0" dirty="0" smtClean="0">
                <a:ln>
                  <a:noFill/>
                </a:ln>
                <a:solidFill>
                  <a:srgbClr val="6D7683"/>
                </a:solidFill>
                <a:effectLst/>
                <a:latin typeface="&amp;quot"/>
                <a:cs typeface="Arial" pitchFamily="34" charset="0"/>
              </a:rPr>
              <a:t> Ros</a:t>
            </a:r>
            <a:br>
              <a:rPr kumimoji="0" lang="es-ES" sz="2000" b="0" i="0" u="none" strike="noStrike" cap="none" normalizeH="0" baseline="0" dirty="0" smtClean="0">
                <a:ln>
                  <a:noFill/>
                </a:ln>
                <a:solidFill>
                  <a:srgbClr val="6D7683"/>
                </a:solidFill>
                <a:effectLst/>
                <a:latin typeface="&amp;quot"/>
                <a:cs typeface="Arial" pitchFamily="34" charset="0"/>
              </a:rPr>
            </a:br>
            <a:r>
              <a:rPr kumimoji="0" lang="es-ES" sz="1400" b="0" i="0" u="none" strike="noStrike" cap="none" normalizeH="0" baseline="0" dirty="0" smtClean="0">
                <a:ln>
                  <a:noFill/>
                </a:ln>
                <a:solidFill>
                  <a:srgbClr val="6D7683"/>
                </a:solidFill>
                <a:effectLst/>
                <a:latin typeface="&amp;quot"/>
                <a:cs typeface="Arial" pitchFamily="34" charset="0"/>
              </a:rPr>
              <a:t>Grupo Parlamentario Popular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D7683"/>
                </a:solidFill>
                <a:effectLst/>
                <a:latin typeface="&amp;quot"/>
                <a:cs typeface="Arial" pitchFamily="34" charset="0"/>
              </a:rPr>
              <a:t>D. Miguel Ángel </a:t>
            </a:r>
            <a:r>
              <a:rPr kumimoji="0" lang="es-ES" sz="2000" b="0" i="0" u="none" strike="noStrike" cap="none" normalizeH="0" baseline="0" dirty="0" err="1" smtClean="0">
                <a:ln>
                  <a:noFill/>
                </a:ln>
                <a:solidFill>
                  <a:srgbClr val="6D7683"/>
                </a:solidFill>
                <a:effectLst/>
                <a:latin typeface="&amp;quot"/>
                <a:cs typeface="Arial" pitchFamily="34" charset="0"/>
              </a:rPr>
              <a:t>Garaulet</a:t>
            </a:r>
            <a:r>
              <a:rPr kumimoji="0" lang="es-ES" sz="2000" b="0" i="0" u="none" strike="noStrike" cap="none" normalizeH="0" baseline="0" dirty="0" smtClean="0">
                <a:ln>
                  <a:noFill/>
                </a:ln>
                <a:solidFill>
                  <a:srgbClr val="6D7683"/>
                </a:solidFill>
                <a:effectLst/>
                <a:latin typeface="&amp;quot"/>
                <a:cs typeface="Arial" pitchFamily="34" charset="0"/>
              </a:rPr>
              <a:t> Rodríguez</a:t>
            </a:r>
            <a:br>
              <a:rPr kumimoji="0" lang="es-ES" sz="2000" b="0" i="0" u="none" strike="noStrike" cap="none" normalizeH="0" baseline="0" dirty="0" smtClean="0">
                <a:ln>
                  <a:noFill/>
                </a:ln>
                <a:solidFill>
                  <a:srgbClr val="6D7683"/>
                </a:solidFill>
                <a:effectLst/>
                <a:latin typeface="&amp;quot"/>
                <a:cs typeface="Arial" pitchFamily="34" charset="0"/>
              </a:rPr>
            </a:br>
            <a:r>
              <a:rPr kumimoji="0" lang="es-ES" sz="1400" b="0" i="0" u="none" strike="noStrike" cap="none" normalizeH="0" baseline="0" dirty="0" smtClean="0">
                <a:ln>
                  <a:noFill/>
                </a:ln>
                <a:solidFill>
                  <a:srgbClr val="6D7683"/>
                </a:solidFill>
                <a:effectLst/>
                <a:latin typeface="&amp;quot"/>
                <a:cs typeface="Arial" pitchFamily="34" charset="0"/>
              </a:rPr>
              <a:t>Grupo Parlamentario Ciudadanos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D7683"/>
                </a:solidFill>
                <a:effectLst/>
                <a:latin typeface="&amp;quot"/>
                <a:cs typeface="Arial" pitchFamily="34" charset="0"/>
              </a:rPr>
              <a:t>D. Sergio Pascual Peña</a:t>
            </a:r>
            <a:br>
              <a:rPr kumimoji="0" lang="es-ES" sz="2000" b="0" i="0" u="none" strike="noStrike" cap="none" normalizeH="0" baseline="0" dirty="0" smtClean="0">
                <a:ln>
                  <a:noFill/>
                </a:ln>
                <a:solidFill>
                  <a:srgbClr val="6D7683"/>
                </a:solidFill>
                <a:effectLst/>
                <a:latin typeface="&amp;quot"/>
                <a:cs typeface="Arial" pitchFamily="34" charset="0"/>
              </a:rPr>
            </a:br>
            <a:r>
              <a:rPr kumimoji="0" lang="es-ES" sz="1400" b="0" i="0" u="none" strike="noStrike" cap="none" normalizeH="0" baseline="0" dirty="0" smtClean="0">
                <a:ln>
                  <a:noFill/>
                </a:ln>
                <a:solidFill>
                  <a:srgbClr val="6D7683"/>
                </a:solidFill>
                <a:effectLst/>
                <a:latin typeface="&amp;quot"/>
                <a:cs typeface="Arial" pitchFamily="34" charset="0"/>
              </a:rPr>
              <a:t>Grupo Parlamentario Confederal de Unidos Podemos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D7683"/>
                </a:solidFill>
                <a:effectLst/>
                <a:latin typeface="&amp;quot"/>
                <a:cs typeface="Arial" pitchFamily="34" charset="0"/>
              </a:rPr>
              <a:t>D. César Joaquín Ramos Esteban</a:t>
            </a:r>
            <a:br>
              <a:rPr kumimoji="0" lang="es-ES" sz="2000" b="0" i="0" u="none" strike="noStrike" cap="none" normalizeH="0" baseline="0" dirty="0" smtClean="0">
                <a:ln>
                  <a:noFill/>
                </a:ln>
                <a:solidFill>
                  <a:srgbClr val="6D7683"/>
                </a:solidFill>
                <a:effectLst/>
                <a:latin typeface="&amp;quot"/>
                <a:cs typeface="Arial" pitchFamily="34" charset="0"/>
              </a:rPr>
            </a:br>
            <a:r>
              <a:rPr kumimoji="0" lang="es-ES" sz="1400" b="0" i="0" u="none" strike="noStrike" cap="none" normalizeH="0" baseline="0" dirty="0" smtClean="0">
                <a:ln>
                  <a:noFill/>
                </a:ln>
                <a:solidFill>
                  <a:srgbClr val="6D7683"/>
                </a:solidFill>
                <a:effectLst/>
                <a:latin typeface="&amp;quot"/>
                <a:cs typeface="Arial" pitchFamily="34" charset="0"/>
              </a:rPr>
              <a:t>Grupo Parlamentario Socialista</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95513" y="2708275"/>
            <a:ext cx="5400823" cy="1066800"/>
          </a:xfrm>
          <a:prstGeom prst="rect">
            <a:avLst/>
          </a:prstGeom>
        </p:spPr>
        <p:txBody>
          <a:bodyPr anchor="ctr">
            <a:normAutofit/>
          </a:bodyPr>
          <a:lstStyle/>
          <a:p>
            <a:pPr fontAlgn="auto">
              <a:spcAft>
                <a:spcPts val="0"/>
              </a:spcAft>
              <a:defRPr/>
            </a:pPr>
            <a:r>
              <a:rPr lang="es-ES" sz="2800" b="1" dirty="0">
                <a:solidFill>
                  <a:schemeClr val="accent6">
                    <a:lumMod val="75000"/>
                  </a:schemeClr>
                </a:solidFill>
                <a:latin typeface="+mj-lt"/>
                <a:ea typeface="+mj-ea"/>
                <a:cs typeface="+mj-cs"/>
              </a:rPr>
              <a:t>LA FINANCIACIÓN EN ESPAÑA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a:grpSpLocks/>
          </p:cNvGrpSpPr>
          <p:nvPr/>
        </p:nvGrpSpPr>
        <p:grpSpPr bwMode="auto">
          <a:xfrm>
            <a:off x="755576" y="1268413"/>
            <a:ext cx="7848872" cy="4896891"/>
            <a:chOff x="1547664" y="476672"/>
            <a:chExt cx="6096000" cy="5936208"/>
          </a:xfrm>
        </p:grpSpPr>
        <p:sp>
          <p:nvSpPr>
            <p:cNvPr id="6" name="5 Rectángulo redondeado"/>
            <p:cNvSpPr/>
            <p:nvPr/>
          </p:nvSpPr>
          <p:spPr>
            <a:xfrm>
              <a:off x="2915816" y="476672"/>
              <a:ext cx="3384376" cy="1440160"/>
            </a:xfrm>
            <a:prstGeom prst="round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s-ES">
                <a:latin typeface="+mj-lt"/>
              </a:endParaRPr>
            </a:p>
          </p:txBody>
        </p:sp>
        <p:sp>
          <p:nvSpPr>
            <p:cNvPr id="45062" name="6 CuadroTexto"/>
            <p:cNvSpPr txBox="1">
              <a:spLocks noChangeArrowheads="1"/>
            </p:cNvSpPr>
            <p:nvPr/>
          </p:nvSpPr>
          <p:spPr bwMode="auto">
            <a:xfrm>
              <a:off x="3225462" y="826257"/>
              <a:ext cx="2801298" cy="783508"/>
            </a:xfrm>
            <a:prstGeom prst="rect">
              <a:avLst/>
            </a:prstGeom>
            <a:noFill/>
            <a:ln w="9525">
              <a:noFill/>
              <a:miter lim="800000"/>
              <a:headEnd/>
              <a:tailEnd/>
            </a:ln>
          </p:spPr>
          <p:txBody>
            <a:bodyPr wrap="square">
              <a:spAutoFit/>
            </a:bodyPr>
            <a:lstStyle/>
            <a:p>
              <a:r>
                <a:rPr lang="es-ES" b="1" dirty="0">
                  <a:latin typeface="+mj-lt"/>
                </a:rPr>
                <a:t>DESTINO DE LAS APORTACIONES PÚBLICAS AL TRANSPORTE</a:t>
              </a:r>
            </a:p>
          </p:txBody>
        </p:sp>
        <p:graphicFrame>
          <p:nvGraphicFramePr>
            <p:cNvPr id="8" name="7 Diagrama"/>
            <p:cNvGraphicFramePr/>
            <p:nvPr/>
          </p:nvGraphicFramePr>
          <p:xfrm>
            <a:off x="1547664"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9" name="4 CuadroTexto"/>
          <p:cNvSpPr txBox="1">
            <a:spLocks noChangeArrowheads="1"/>
          </p:cNvSpPr>
          <p:nvPr/>
        </p:nvSpPr>
        <p:spPr bwMode="auto">
          <a:xfrm>
            <a:off x="107504" y="548680"/>
            <a:ext cx="5040313" cy="400110"/>
          </a:xfrm>
          <a:prstGeom prst="rect">
            <a:avLst/>
          </a:prstGeom>
          <a:noFill/>
          <a:ln w="9525">
            <a:noFill/>
            <a:miter lim="800000"/>
            <a:headEnd/>
            <a:tailEnd/>
          </a:ln>
        </p:spPr>
        <p:txBody>
          <a:bodyPr>
            <a:spAutoFit/>
          </a:bodyPr>
          <a:lstStyle/>
          <a:p>
            <a:r>
              <a:rPr lang="es-ES" sz="2000" b="1" dirty="0">
                <a:latin typeface="+mj-lt"/>
              </a:rPr>
              <a:t>LA  FINANCIACIÓN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2106</TotalTime>
  <Words>2795</Words>
  <Application>Microsoft Office PowerPoint</Application>
  <PresentationFormat>Presentación en pantalla (4:3)</PresentationFormat>
  <Paragraphs>563</Paragraphs>
  <Slides>43</Slides>
  <Notes>1</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Urbano</vt:lpstr>
      <vt:lpstr>     LA LEY de FINANCIACIÓN DEL TRANSPORTE PÚBLICO URBANO y METROPOLITANO</vt:lpstr>
      <vt:lpstr>ATUC y la Ley de Financiación</vt:lpstr>
      <vt:lpstr>Grandes logros recientes</vt:lpstr>
      <vt:lpstr>Avances en financiación del Estado</vt:lpstr>
      <vt:lpstr>Borrador de Ley encargado por ATUC</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Francia </vt:lpstr>
      <vt:lpstr>Francia </vt:lpstr>
      <vt:lpstr>Francia </vt:lpstr>
      <vt:lpstr>Alemania </vt:lpstr>
      <vt:lpstr>Alemania </vt:lpstr>
      <vt:lpstr>Alemania </vt:lpstr>
      <vt:lpstr>Italia </vt:lpstr>
      <vt:lpstr>Italia </vt:lpstr>
      <vt:lpstr>Italia </vt:lpstr>
      <vt:lpstr>EUROPA</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Financiación del Transporte Urbano: Propuesta de un Modelo basado en Europa</dc:title>
  <dc:creator>Miguel</dc:creator>
  <cp:lastModifiedBy>Miguel Ruiz Montañez</cp:lastModifiedBy>
  <cp:revision>339</cp:revision>
  <dcterms:created xsi:type="dcterms:W3CDTF">2013-10-05T08:37:29Z</dcterms:created>
  <dcterms:modified xsi:type="dcterms:W3CDTF">2019-01-23T09:07:54Z</dcterms:modified>
</cp:coreProperties>
</file>